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87" r:id="rId2"/>
    <p:sldId id="281" r:id="rId3"/>
    <p:sldId id="1373" r:id="rId4"/>
    <p:sldId id="1394" r:id="rId5"/>
    <p:sldId id="1395" r:id="rId6"/>
    <p:sldId id="1397" r:id="rId7"/>
    <p:sldId id="1396" r:id="rId8"/>
    <p:sldId id="1398" r:id="rId9"/>
    <p:sldId id="1399" r:id="rId10"/>
    <p:sldId id="467" r:id="rId11"/>
    <p:sldId id="1216" r:id="rId12"/>
    <p:sldId id="1389" r:id="rId13"/>
    <p:sldId id="532" r:id="rId14"/>
    <p:sldId id="274" r:id="rId15"/>
    <p:sldId id="1400" r:id="rId16"/>
    <p:sldId id="1401" r:id="rId17"/>
    <p:sldId id="275" r:id="rId18"/>
    <p:sldId id="1364" r:id="rId19"/>
    <p:sldId id="1403" r:id="rId20"/>
    <p:sldId id="1365" r:id="rId21"/>
    <p:sldId id="1402" r:id="rId22"/>
    <p:sldId id="1391"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a:srgbClr val="FF0066"/>
    <a:srgbClr val="FF6600"/>
    <a:srgbClr val="3333FF"/>
    <a:srgbClr val="FECEF8"/>
    <a:srgbClr val="9933FF"/>
    <a:srgbClr val="00FF00"/>
    <a:srgbClr val="CC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705" autoAdjust="0"/>
    <p:restoredTop sz="93741" autoAdjust="0"/>
  </p:normalViewPr>
  <p:slideViewPr>
    <p:cSldViewPr snapToGrid="0">
      <p:cViewPr varScale="1">
        <p:scale>
          <a:sx n="62" d="100"/>
          <a:sy n="62" d="100"/>
        </p:scale>
        <p:origin x="420" y="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004AC8-E53F-4404-B0A6-590CBA06ACD9}" type="datetimeFigureOut">
              <a:rPr lang="fr-FR" smtClean="0"/>
              <a:t>28/10/2025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46C204-3D0E-43E8-BBCD-7E99DCEB2462}" type="slidenum">
              <a:rPr lang="fr-FR" smtClean="0"/>
              <a:t>‹N°›</a:t>
            </a:fld>
            <a:endParaRPr lang="fr-FR"/>
          </a:p>
        </p:txBody>
      </p:sp>
    </p:spTree>
    <p:extLst>
      <p:ext uri="{BB962C8B-B14F-4D97-AF65-F5344CB8AC3E}">
        <p14:creationId xmlns:p14="http://schemas.microsoft.com/office/powerpoint/2010/main" val="1337174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2</a:t>
            </a:fld>
            <a:endParaRPr lang="fr-FR"/>
          </a:p>
        </p:txBody>
      </p:sp>
    </p:spTree>
    <p:extLst>
      <p:ext uri="{BB962C8B-B14F-4D97-AF65-F5344CB8AC3E}">
        <p14:creationId xmlns:p14="http://schemas.microsoft.com/office/powerpoint/2010/main" val="2003032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1CED92-202E-6467-29F0-FA5581762685}"/>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E648B13-5CEA-0130-0BA5-0476FB09AFC1}"/>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25AF745-D8C8-E736-21FE-DE4F3C427493}"/>
              </a:ext>
            </a:extLst>
          </p:cNvPr>
          <p:cNvSpPr>
            <a:spLocks noGrp="1"/>
          </p:cNvSpPr>
          <p:nvPr>
            <p:ph type="body" idx="1"/>
          </p:nvPr>
        </p:nvSpPr>
        <p:spPr/>
        <p:txBody>
          <a:bodyPr/>
          <a:lstStyle/>
          <a:p>
            <a:r>
              <a:rPr lang="fr-FR" dirty="0"/>
              <a:t>CE1 - 14 + 9 = …  36 + 9 = …  42 + 9 = …  68 + 9 = … 27 + 9 = …  123 + 9 = … 150 + 9 = … 165 + 9 = … 283 + 9 = … 549 + 9 = …</a:t>
            </a:r>
          </a:p>
        </p:txBody>
      </p:sp>
      <p:sp>
        <p:nvSpPr>
          <p:cNvPr id="4" name="Espace réservé du numéro de diapositive 3">
            <a:extLst>
              <a:ext uri="{FF2B5EF4-FFF2-40B4-BE49-F238E27FC236}">
                <a16:creationId xmlns:a16="http://schemas.microsoft.com/office/drawing/2014/main" id="{6F5B8015-CB18-CEFD-6170-7BECA2DFDE63}"/>
              </a:ext>
            </a:extLst>
          </p:cNvPr>
          <p:cNvSpPr>
            <a:spLocks noGrp="1"/>
          </p:cNvSpPr>
          <p:nvPr>
            <p:ph type="sldNum" sz="quarter" idx="5"/>
          </p:nvPr>
        </p:nvSpPr>
        <p:spPr/>
        <p:txBody>
          <a:bodyPr/>
          <a:lstStyle/>
          <a:p>
            <a:fld id="{6346C204-3D0E-43E8-BBCD-7E99DCEB2462}" type="slidenum">
              <a:rPr lang="fr-FR" smtClean="0"/>
              <a:t>12</a:t>
            </a:fld>
            <a:endParaRPr lang="fr-FR"/>
          </a:p>
        </p:txBody>
      </p:sp>
    </p:spTree>
    <p:extLst>
      <p:ext uri="{BB962C8B-B14F-4D97-AF65-F5344CB8AC3E}">
        <p14:creationId xmlns:p14="http://schemas.microsoft.com/office/powerpoint/2010/main" val="1176745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6346C204-3D0E-43E8-BBCD-7E99DCEB2462}" type="slidenum">
              <a:rPr lang="fr-FR" smtClean="0"/>
              <a:t>14</a:t>
            </a:fld>
            <a:endParaRPr lang="fr-FR"/>
          </a:p>
        </p:txBody>
      </p:sp>
    </p:spTree>
    <p:extLst>
      <p:ext uri="{BB962C8B-B14F-4D97-AF65-F5344CB8AC3E}">
        <p14:creationId xmlns:p14="http://schemas.microsoft.com/office/powerpoint/2010/main" val="9094777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97299-B898-264B-BDFE-B22713837D8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A31A5DC-57E1-D74C-F595-F3FF29B6DCC8}"/>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3491C10D-9699-19CF-E1C8-46E81080681B}"/>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4688259-2EDE-1975-EC5B-03A2C9757CFE}"/>
              </a:ext>
            </a:extLst>
          </p:cNvPr>
          <p:cNvSpPr>
            <a:spLocks noGrp="1"/>
          </p:cNvSpPr>
          <p:nvPr>
            <p:ph type="sldNum" sz="quarter" idx="5"/>
          </p:nvPr>
        </p:nvSpPr>
        <p:spPr/>
        <p:txBody>
          <a:bodyPr/>
          <a:lstStyle/>
          <a:p>
            <a:fld id="{6346C204-3D0E-43E8-BBCD-7E99DCEB2462}" type="slidenum">
              <a:rPr lang="fr-FR" smtClean="0"/>
              <a:t>15</a:t>
            </a:fld>
            <a:endParaRPr lang="fr-FR"/>
          </a:p>
        </p:txBody>
      </p:sp>
    </p:spTree>
    <p:extLst>
      <p:ext uri="{BB962C8B-B14F-4D97-AF65-F5344CB8AC3E}">
        <p14:creationId xmlns:p14="http://schemas.microsoft.com/office/powerpoint/2010/main" val="2212831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3EEF18-E3AE-E104-D31E-803AD404EF4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139506A-52CB-C41B-D4C3-F9486DB70DE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9B1F754-5AB0-2D15-56EE-CA66C3CBE5A0}"/>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7F71816D-93C5-6627-87EA-4DCA6FDFE8E0}"/>
              </a:ext>
            </a:extLst>
          </p:cNvPr>
          <p:cNvSpPr>
            <a:spLocks noGrp="1"/>
          </p:cNvSpPr>
          <p:nvPr>
            <p:ph type="sldNum" sz="quarter" idx="5"/>
          </p:nvPr>
        </p:nvSpPr>
        <p:spPr/>
        <p:txBody>
          <a:bodyPr/>
          <a:lstStyle/>
          <a:p>
            <a:fld id="{6346C204-3D0E-43E8-BBCD-7E99DCEB2462}" type="slidenum">
              <a:rPr lang="fr-FR" smtClean="0"/>
              <a:t>16</a:t>
            </a:fld>
            <a:endParaRPr lang="fr-FR"/>
          </a:p>
        </p:txBody>
      </p:sp>
    </p:spTree>
    <p:extLst>
      <p:ext uri="{BB962C8B-B14F-4D97-AF65-F5344CB8AC3E}">
        <p14:creationId xmlns:p14="http://schemas.microsoft.com/office/powerpoint/2010/main" val="799452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9CEF1-98F3-DD5B-14C8-F9C90D481F2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7D7CFA36-FE3C-156A-97FC-4323645FD9D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48A48D0-59BC-5C00-3781-944285506A2C}"/>
              </a:ext>
            </a:extLst>
          </p:cNvPr>
          <p:cNvSpPr>
            <a:spLocks noGrp="1"/>
          </p:cNvSpPr>
          <p:nvPr>
            <p:ph type="body" idx="1"/>
          </p:nvPr>
        </p:nvSpPr>
        <p:spPr/>
        <p:txBody>
          <a:bodyPr/>
          <a:lstStyle/>
          <a:p>
            <a:r>
              <a:rPr lang="fr-FR" dirty="0"/>
              <a:t>CP - Faire une synthèse collective des quantités trouvées (préciser que tout le monde n’a pas les mêmes quantités). Demander alors aux élèves de ranger proprement les collections en paquets de 10 et de noter sur l’ardoise le nombre de paquets de 10 et le nombre d’objets seuls restants. Demander à plusieurs binômes ce qu’ils ont trouvé et montrer (avec les cartons-nombres si besoin) qu’on peut ainsi reconstruire le nombre et vérifier si le premier dénombrement était juste. Expliciter alors: On passe d’objets «pas organisés» à des paquets de dix et des objets seuls, des unités, ce qui nous donne le nombre de dizaines et le nombre d’unités. En écrivant d’abord le nombre de dizaines, puis à côté le nombre d’unités, j’obtiens l’écriture du nombre. Joindre le geste à la parole sur un exemple, en inscrivant le nombre dans un tableau D/U. La compréhension de la numération de position est complexe, d’où cette réitération de l’activité. Il faut la faire plusieurs fois, sur des nombres différents, avec du matériel différent, pour aider les élèves à conceptualiser.</a:t>
            </a:r>
          </a:p>
        </p:txBody>
      </p:sp>
      <p:sp>
        <p:nvSpPr>
          <p:cNvPr id="4" name="Espace réservé du numéro de diapositive 3">
            <a:extLst>
              <a:ext uri="{FF2B5EF4-FFF2-40B4-BE49-F238E27FC236}">
                <a16:creationId xmlns:a16="http://schemas.microsoft.com/office/drawing/2014/main" id="{87CF86B7-F4F7-7339-EA29-368B2DFC11B7}"/>
              </a:ext>
            </a:extLst>
          </p:cNvPr>
          <p:cNvSpPr>
            <a:spLocks noGrp="1"/>
          </p:cNvSpPr>
          <p:nvPr>
            <p:ph type="sldNum" sz="quarter" idx="5"/>
          </p:nvPr>
        </p:nvSpPr>
        <p:spPr/>
        <p:txBody>
          <a:bodyPr/>
          <a:lstStyle/>
          <a:p>
            <a:fld id="{6346C204-3D0E-43E8-BBCD-7E99DCEB2462}" type="slidenum">
              <a:rPr lang="fr-FR" smtClean="0"/>
              <a:t>18</a:t>
            </a:fld>
            <a:endParaRPr lang="fr-FR"/>
          </a:p>
        </p:txBody>
      </p:sp>
    </p:spTree>
    <p:extLst>
      <p:ext uri="{BB962C8B-B14F-4D97-AF65-F5344CB8AC3E}">
        <p14:creationId xmlns:p14="http://schemas.microsoft.com/office/powerpoint/2010/main" val="1722760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9CD9EF-B855-072D-78D3-F4061746FA9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E9EC773-D90C-BE3D-B6CF-69D09D2F064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A1CA16D-51DB-8A77-E519-35BA09AFA6EA}"/>
              </a:ext>
            </a:extLst>
          </p:cNvPr>
          <p:cNvSpPr>
            <a:spLocks noGrp="1"/>
          </p:cNvSpPr>
          <p:nvPr>
            <p:ph type="body" idx="1"/>
          </p:nvPr>
        </p:nvSpPr>
        <p:spPr/>
        <p:txBody>
          <a:bodyPr/>
          <a:lstStyle/>
          <a:p>
            <a:r>
              <a:rPr lang="fr-FR" dirty="0"/>
              <a:t>CP - Faire une synthèse collective des quantités trouvées (préciser que tout le monde n’a pas les mêmes quantités). Demander alors aux élèves de ranger proprement les collections en paquets de 10 et de noter sur l’ardoise le nombre de paquets de 10 et le nombre d’objets seuls restants. Demander à plusieurs binômes ce qu’ils ont trouvé et montrer (avec les cartons-nombres si besoin) qu’on peut ainsi reconstruire le nombre et vérifier si le premier dénombrement était juste. Expliciter alors: On passe d’objets «pas organisés» à des paquets de dix et des objets seuls, des unités, ce qui nous donne le nombre de dizaines et le nombre d’unités. En écrivant d’abord le nombre de dizaines, puis à côté le nombre d’unités, j’obtiens l’écriture du nombre. Joindre le geste à la parole sur un exemple, en inscrivant le nombre dans un tableau D/U. La compréhension de la numération de position est complexe, d’où cette réitération de l’activité. Il faut la faire plusieurs fois, sur des nombres différents, avec du matériel différent, pour aider les élèves à conceptualiser.</a:t>
            </a:r>
          </a:p>
        </p:txBody>
      </p:sp>
      <p:sp>
        <p:nvSpPr>
          <p:cNvPr id="4" name="Espace réservé du numéro de diapositive 3">
            <a:extLst>
              <a:ext uri="{FF2B5EF4-FFF2-40B4-BE49-F238E27FC236}">
                <a16:creationId xmlns:a16="http://schemas.microsoft.com/office/drawing/2014/main" id="{038304B4-2316-CAF9-47C5-21730E26B3D9}"/>
              </a:ext>
            </a:extLst>
          </p:cNvPr>
          <p:cNvSpPr>
            <a:spLocks noGrp="1"/>
          </p:cNvSpPr>
          <p:nvPr>
            <p:ph type="sldNum" sz="quarter" idx="5"/>
          </p:nvPr>
        </p:nvSpPr>
        <p:spPr/>
        <p:txBody>
          <a:bodyPr/>
          <a:lstStyle/>
          <a:p>
            <a:fld id="{6346C204-3D0E-43E8-BBCD-7E99DCEB2462}" type="slidenum">
              <a:rPr lang="fr-FR" smtClean="0"/>
              <a:t>19</a:t>
            </a:fld>
            <a:endParaRPr lang="fr-FR"/>
          </a:p>
        </p:txBody>
      </p:sp>
    </p:spTree>
    <p:extLst>
      <p:ext uri="{BB962C8B-B14F-4D97-AF65-F5344CB8AC3E}">
        <p14:creationId xmlns:p14="http://schemas.microsoft.com/office/powerpoint/2010/main" val="41150822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063644-D4E4-1804-F19D-E4DC4F5F32C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8A504BE-21A4-F26A-125B-04FDFAF9AB0B}"/>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4658D05-18C5-03B1-4A1E-1A1C1993F222}"/>
              </a:ext>
            </a:extLst>
          </p:cNvPr>
          <p:cNvSpPr>
            <a:spLocks noGrp="1"/>
          </p:cNvSpPr>
          <p:nvPr>
            <p:ph type="body" idx="1"/>
          </p:nvPr>
        </p:nvSpPr>
        <p:spPr/>
        <p:txBody>
          <a:bodyPr/>
          <a:lstStyle/>
          <a:p>
            <a:r>
              <a:rPr lang="fr-FR" dirty="0"/>
              <a:t>CP - Détailler avec eux les six représentations utilisées :</a:t>
            </a:r>
          </a:p>
          <a:p>
            <a:r>
              <a:rPr lang="fr-FR" dirty="0"/>
              <a:t>– avec des barres de dix cubes et des cubes unités (qu’ils peuvent simplifier);</a:t>
            </a:r>
          </a:p>
          <a:p>
            <a:r>
              <a:rPr lang="fr-FR" dirty="0"/>
              <a:t>–avec la monnaie;</a:t>
            </a:r>
          </a:p>
          <a:p>
            <a:r>
              <a:rPr lang="fr-FR" dirty="0"/>
              <a:t>–avec la décomposition additive;</a:t>
            </a:r>
          </a:p>
          <a:p>
            <a:r>
              <a:rPr lang="fr-FR" dirty="0"/>
              <a:t>–avec le tableau de numération D/U;</a:t>
            </a:r>
          </a:p>
          <a:p>
            <a:r>
              <a:rPr lang="fr-FR" dirty="0"/>
              <a:t>–avec l’écriture en lettres;</a:t>
            </a:r>
          </a:p>
          <a:p>
            <a:r>
              <a:rPr lang="fr-FR" dirty="0"/>
              <a:t>– en écrivant le nombre entre celui qui le précède et celui qui le suit.</a:t>
            </a:r>
          </a:p>
        </p:txBody>
      </p:sp>
      <p:sp>
        <p:nvSpPr>
          <p:cNvPr id="4" name="Espace réservé du numéro de diapositive 3">
            <a:extLst>
              <a:ext uri="{FF2B5EF4-FFF2-40B4-BE49-F238E27FC236}">
                <a16:creationId xmlns:a16="http://schemas.microsoft.com/office/drawing/2014/main" id="{6395F484-A3D5-2EF8-C3A7-762573B62940}"/>
              </a:ext>
            </a:extLst>
          </p:cNvPr>
          <p:cNvSpPr>
            <a:spLocks noGrp="1"/>
          </p:cNvSpPr>
          <p:nvPr>
            <p:ph type="sldNum" sz="quarter" idx="5"/>
          </p:nvPr>
        </p:nvSpPr>
        <p:spPr/>
        <p:txBody>
          <a:bodyPr/>
          <a:lstStyle/>
          <a:p>
            <a:fld id="{6346C204-3D0E-43E8-BBCD-7E99DCEB2462}" type="slidenum">
              <a:rPr lang="fr-FR" smtClean="0"/>
              <a:t>20</a:t>
            </a:fld>
            <a:endParaRPr lang="fr-FR"/>
          </a:p>
        </p:txBody>
      </p:sp>
    </p:spTree>
    <p:extLst>
      <p:ext uri="{BB962C8B-B14F-4D97-AF65-F5344CB8AC3E}">
        <p14:creationId xmlns:p14="http://schemas.microsoft.com/office/powerpoint/2010/main" val="40970849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6FF975-F279-F1A8-CBBC-C3B1D20EA119}"/>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23BDFEE-7065-405A-1098-F5A6DD1BB05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6D35FEA-06B4-FBC7-D7A7-66AFBD751507}"/>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D5F0DFC1-E613-A7DA-F826-970A0249622A}"/>
              </a:ext>
            </a:extLst>
          </p:cNvPr>
          <p:cNvSpPr>
            <a:spLocks noGrp="1"/>
          </p:cNvSpPr>
          <p:nvPr>
            <p:ph type="sldNum" sz="quarter" idx="5"/>
          </p:nvPr>
        </p:nvSpPr>
        <p:spPr/>
        <p:txBody>
          <a:bodyPr/>
          <a:lstStyle/>
          <a:p>
            <a:fld id="{6346C204-3D0E-43E8-BBCD-7E99DCEB2462}" type="slidenum">
              <a:rPr lang="fr-FR" smtClean="0"/>
              <a:t>21</a:t>
            </a:fld>
            <a:endParaRPr lang="fr-FR"/>
          </a:p>
        </p:txBody>
      </p:sp>
    </p:spTree>
    <p:extLst>
      <p:ext uri="{BB962C8B-B14F-4D97-AF65-F5344CB8AC3E}">
        <p14:creationId xmlns:p14="http://schemas.microsoft.com/office/powerpoint/2010/main" val="3141395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C00A47-F7BB-1424-2DCE-6AF41005978E}"/>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BC19FA3-87F5-F3DF-3DB9-C903F1976E5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6BC3C88-49BA-319B-E061-F1BC507573A4}"/>
              </a:ext>
            </a:extLst>
          </p:cNvPr>
          <p:cNvSpPr>
            <a:spLocks noGrp="1"/>
          </p:cNvSpPr>
          <p:nvPr>
            <p:ph type="body" idx="1"/>
          </p:nvPr>
        </p:nvSpPr>
        <p:spPr/>
        <p:txBody>
          <a:bodyPr/>
          <a:lstStyle/>
          <a:p>
            <a:r>
              <a:rPr lang="fr-FR" dirty="0"/>
              <a:t>.</a:t>
            </a:r>
          </a:p>
        </p:txBody>
      </p:sp>
      <p:sp>
        <p:nvSpPr>
          <p:cNvPr id="4" name="Espace réservé du numéro de diapositive 3">
            <a:extLst>
              <a:ext uri="{FF2B5EF4-FFF2-40B4-BE49-F238E27FC236}">
                <a16:creationId xmlns:a16="http://schemas.microsoft.com/office/drawing/2014/main" id="{E43395F8-5D39-8308-F63B-F5BBF1718FA4}"/>
              </a:ext>
            </a:extLst>
          </p:cNvPr>
          <p:cNvSpPr>
            <a:spLocks noGrp="1"/>
          </p:cNvSpPr>
          <p:nvPr>
            <p:ph type="sldNum" sz="quarter" idx="5"/>
          </p:nvPr>
        </p:nvSpPr>
        <p:spPr/>
        <p:txBody>
          <a:bodyPr/>
          <a:lstStyle/>
          <a:p>
            <a:fld id="{6346C204-3D0E-43E8-BBCD-7E99DCEB2462}" type="slidenum">
              <a:rPr lang="fr-FR" smtClean="0"/>
              <a:t>22</a:t>
            </a:fld>
            <a:endParaRPr lang="fr-FR"/>
          </a:p>
        </p:txBody>
      </p:sp>
    </p:spTree>
    <p:extLst>
      <p:ext uri="{BB962C8B-B14F-4D97-AF65-F5344CB8AC3E}">
        <p14:creationId xmlns:p14="http://schemas.microsoft.com/office/powerpoint/2010/main" val="3657751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D3C077-31FD-4F78-6564-A14240121B3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B355E50-3289-8448-4441-AF7EC88C28A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0AD0F7F-1D3F-EA6D-6EE4-537DA995560C}"/>
              </a:ext>
            </a:extLst>
          </p:cNvPr>
          <p:cNvSpPr>
            <a:spLocks noGrp="1"/>
          </p:cNvSpPr>
          <p:nvPr>
            <p:ph type="body" idx="1"/>
          </p:nvPr>
        </p:nvSpPr>
        <p:spPr/>
        <p:txBody>
          <a:bodyPr/>
          <a:lstStyle/>
          <a:p>
            <a:r>
              <a:rPr lang="fr-FR" dirty="0"/>
              <a:t>CP - Distribuer la fiche élève Nombres 1. Expliquer la consigne : il faut compléter les six situations, avec le nombre précédent et le suivant sous la forme: «...&lt;...</a:t>
            </a:r>
          </a:p>
          <a:p>
            <a:r>
              <a:rPr lang="fr-FR" dirty="0"/>
              <a:t>CE1 - Afficher le diaporama RIT S39. Faire la première situation collectivement, en rap pelant comment identifier le numérateur et le dénominateur. Faire chaque autre situation en revenant systématiquement à la définition. Prendre le temps d’expliciter pour les numérateurs supérieurs à 1: dénombrer les parts coloriées et ver baliser (je prends trois fois un quart, ce qui se dit «trois quarts» et qui s’écrit 3/4).</a:t>
            </a:r>
          </a:p>
        </p:txBody>
      </p:sp>
      <p:sp>
        <p:nvSpPr>
          <p:cNvPr id="4" name="Espace réservé du numéro de diapositive 3">
            <a:extLst>
              <a:ext uri="{FF2B5EF4-FFF2-40B4-BE49-F238E27FC236}">
                <a16:creationId xmlns:a16="http://schemas.microsoft.com/office/drawing/2014/main" id="{9C259168-C415-9E65-5214-EBB543273378}"/>
              </a:ext>
            </a:extLst>
          </p:cNvPr>
          <p:cNvSpPr>
            <a:spLocks noGrp="1"/>
          </p:cNvSpPr>
          <p:nvPr>
            <p:ph type="sldNum" sz="quarter" idx="5"/>
          </p:nvPr>
        </p:nvSpPr>
        <p:spPr/>
        <p:txBody>
          <a:bodyPr/>
          <a:lstStyle/>
          <a:p>
            <a:fld id="{6346C204-3D0E-43E8-BBCD-7E99DCEB2462}" type="slidenum">
              <a:rPr lang="fr-FR" smtClean="0"/>
              <a:t>3</a:t>
            </a:fld>
            <a:endParaRPr lang="fr-FR"/>
          </a:p>
        </p:txBody>
      </p:sp>
    </p:spTree>
    <p:extLst>
      <p:ext uri="{BB962C8B-B14F-4D97-AF65-F5344CB8AC3E}">
        <p14:creationId xmlns:p14="http://schemas.microsoft.com/office/powerpoint/2010/main" val="3759606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F46F6B-B895-47D7-C790-52DB5FE116D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1F6E5AA-6FAF-2D0B-52F4-005DD366D6B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20E8EB6-457E-BF77-3E3F-EBA0000C3803}"/>
              </a:ext>
            </a:extLst>
          </p:cNvPr>
          <p:cNvSpPr>
            <a:spLocks noGrp="1"/>
          </p:cNvSpPr>
          <p:nvPr>
            <p:ph type="body" idx="1"/>
          </p:nvPr>
        </p:nvSpPr>
        <p:spPr/>
        <p:txBody>
          <a:bodyPr/>
          <a:lstStyle/>
          <a:p>
            <a:r>
              <a:rPr lang="fr-FR" dirty="0"/>
              <a:t>CP - Distribuer la fiche élève Nombres 1. Expliquer la consigne : il faut compléter les six situations, avec le nombre précédent et le suivant sous la forme: «...&lt;...</a:t>
            </a:r>
          </a:p>
          <a:p>
            <a:r>
              <a:rPr lang="fr-FR" dirty="0"/>
              <a:t>CE1 - Afficher le diaporama RIT S39. Faire la première situation collectivement, en rap pelant comment identifier le numérateur et le dénominateur. Faire chaque autre situation en revenant systématiquement à la définition. Prendre le temps d’expliciter pour les numérateurs supérieurs à 1: dénombrer les parts coloriées et ver baliser (je prends trois fois un quart, ce qui se dit «trois quarts» et qui s’écrit 3/4).</a:t>
            </a:r>
          </a:p>
        </p:txBody>
      </p:sp>
      <p:sp>
        <p:nvSpPr>
          <p:cNvPr id="4" name="Espace réservé du numéro de diapositive 3">
            <a:extLst>
              <a:ext uri="{FF2B5EF4-FFF2-40B4-BE49-F238E27FC236}">
                <a16:creationId xmlns:a16="http://schemas.microsoft.com/office/drawing/2014/main" id="{3D648C4D-62AF-595E-B542-BD897A017282}"/>
              </a:ext>
            </a:extLst>
          </p:cNvPr>
          <p:cNvSpPr>
            <a:spLocks noGrp="1"/>
          </p:cNvSpPr>
          <p:nvPr>
            <p:ph type="sldNum" sz="quarter" idx="5"/>
          </p:nvPr>
        </p:nvSpPr>
        <p:spPr/>
        <p:txBody>
          <a:bodyPr/>
          <a:lstStyle/>
          <a:p>
            <a:fld id="{6346C204-3D0E-43E8-BBCD-7E99DCEB2462}" type="slidenum">
              <a:rPr lang="fr-FR" smtClean="0"/>
              <a:t>4</a:t>
            </a:fld>
            <a:endParaRPr lang="fr-FR"/>
          </a:p>
        </p:txBody>
      </p:sp>
    </p:spTree>
    <p:extLst>
      <p:ext uri="{BB962C8B-B14F-4D97-AF65-F5344CB8AC3E}">
        <p14:creationId xmlns:p14="http://schemas.microsoft.com/office/powerpoint/2010/main" val="275070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2DA60E-C871-1DD7-E2D1-1FDE2C249468}"/>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BAE421A6-3396-E7D1-BB7B-1D1E0013B8B9}"/>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7CE8982-57E8-2A8D-DB51-A2C2427A1FB5}"/>
              </a:ext>
            </a:extLst>
          </p:cNvPr>
          <p:cNvSpPr>
            <a:spLocks noGrp="1"/>
          </p:cNvSpPr>
          <p:nvPr>
            <p:ph type="body" idx="1"/>
          </p:nvPr>
        </p:nvSpPr>
        <p:spPr/>
        <p:txBody>
          <a:bodyPr/>
          <a:lstStyle/>
          <a:p>
            <a:r>
              <a:rPr lang="fr-FR" dirty="0"/>
              <a:t>CP - Distribuer la fiche élève Nombres 1. Expliquer la consigne : il faut compléter les six situations, avec le nombre précédent et le suivant sous la forme: «...&lt;...</a:t>
            </a:r>
          </a:p>
          <a:p>
            <a:r>
              <a:rPr lang="fr-FR" dirty="0"/>
              <a:t>CE1 - Afficher le diaporama RIT S39. Faire la première situation collectivement, en rap pelant comment identifier le numérateur et le dénominateur. Faire chaque autre situation en revenant systématiquement à la définition. Prendre le temps d’expliciter pour les numérateurs supérieurs à 1: dénombrer les parts coloriées et ver baliser (je prends trois fois un quart, ce qui se dit «trois quarts» et qui s’écrit 3/4).</a:t>
            </a:r>
          </a:p>
        </p:txBody>
      </p:sp>
      <p:sp>
        <p:nvSpPr>
          <p:cNvPr id="4" name="Espace réservé du numéro de diapositive 3">
            <a:extLst>
              <a:ext uri="{FF2B5EF4-FFF2-40B4-BE49-F238E27FC236}">
                <a16:creationId xmlns:a16="http://schemas.microsoft.com/office/drawing/2014/main" id="{54FDBA6F-FF25-B57A-9C67-A4ED786A11E3}"/>
              </a:ext>
            </a:extLst>
          </p:cNvPr>
          <p:cNvSpPr>
            <a:spLocks noGrp="1"/>
          </p:cNvSpPr>
          <p:nvPr>
            <p:ph type="sldNum" sz="quarter" idx="5"/>
          </p:nvPr>
        </p:nvSpPr>
        <p:spPr/>
        <p:txBody>
          <a:bodyPr/>
          <a:lstStyle/>
          <a:p>
            <a:fld id="{6346C204-3D0E-43E8-BBCD-7E99DCEB2462}" type="slidenum">
              <a:rPr lang="fr-FR" smtClean="0"/>
              <a:t>5</a:t>
            </a:fld>
            <a:endParaRPr lang="fr-FR"/>
          </a:p>
        </p:txBody>
      </p:sp>
    </p:spTree>
    <p:extLst>
      <p:ext uri="{BB962C8B-B14F-4D97-AF65-F5344CB8AC3E}">
        <p14:creationId xmlns:p14="http://schemas.microsoft.com/office/powerpoint/2010/main" val="97533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E40699-1E66-2CE7-D89B-51F270C0836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D40F9A6-D7C3-9155-9398-3D4CAB6F9A3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C4CEE44-BCEC-374D-0F54-CAB698A6F80C}"/>
              </a:ext>
            </a:extLst>
          </p:cNvPr>
          <p:cNvSpPr>
            <a:spLocks noGrp="1"/>
          </p:cNvSpPr>
          <p:nvPr>
            <p:ph type="body" idx="1"/>
          </p:nvPr>
        </p:nvSpPr>
        <p:spPr/>
        <p:txBody>
          <a:bodyPr/>
          <a:lstStyle/>
          <a:p>
            <a:r>
              <a:rPr lang="fr-FR" dirty="0"/>
              <a:t>CP - Distribuer la fiche élève Nombres 1. Expliquer la consigne : il faut compléter les six situations, avec le nombre précédent et le suivant sous la forme: «...&lt;...</a:t>
            </a:r>
          </a:p>
          <a:p>
            <a:r>
              <a:rPr lang="fr-FR" dirty="0"/>
              <a:t>CE1 - Afficher le diaporama RIT S39. Faire la première situation collectivement, en rap pelant comment identifier le numérateur et le dénominateur. Faire chaque autre situation en revenant systématiquement à la définition. Prendre le temps d’expliciter pour les numérateurs supérieurs à 1: dénombrer les parts coloriées et ver baliser (je prends trois fois un quart, ce qui se dit «trois quarts» et qui s’écrit 3/4).</a:t>
            </a:r>
          </a:p>
        </p:txBody>
      </p:sp>
      <p:sp>
        <p:nvSpPr>
          <p:cNvPr id="4" name="Espace réservé du numéro de diapositive 3">
            <a:extLst>
              <a:ext uri="{FF2B5EF4-FFF2-40B4-BE49-F238E27FC236}">
                <a16:creationId xmlns:a16="http://schemas.microsoft.com/office/drawing/2014/main" id="{186504C7-66B4-2930-6A35-A54F973632FD}"/>
              </a:ext>
            </a:extLst>
          </p:cNvPr>
          <p:cNvSpPr>
            <a:spLocks noGrp="1"/>
          </p:cNvSpPr>
          <p:nvPr>
            <p:ph type="sldNum" sz="quarter" idx="5"/>
          </p:nvPr>
        </p:nvSpPr>
        <p:spPr/>
        <p:txBody>
          <a:bodyPr/>
          <a:lstStyle/>
          <a:p>
            <a:fld id="{6346C204-3D0E-43E8-BBCD-7E99DCEB2462}" type="slidenum">
              <a:rPr lang="fr-FR" smtClean="0"/>
              <a:t>6</a:t>
            </a:fld>
            <a:endParaRPr lang="fr-FR"/>
          </a:p>
        </p:txBody>
      </p:sp>
    </p:spTree>
    <p:extLst>
      <p:ext uri="{BB962C8B-B14F-4D97-AF65-F5344CB8AC3E}">
        <p14:creationId xmlns:p14="http://schemas.microsoft.com/office/powerpoint/2010/main" val="31887112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584CE-F193-7CDD-BC27-66E89FAC5C1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E4D3CAC-7789-F39D-2CEF-B8967250044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3CB4719-F90B-E09D-BA73-B88806BBF4C0}"/>
              </a:ext>
            </a:extLst>
          </p:cNvPr>
          <p:cNvSpPr>
            <a:spLocks noGrp="1"/>
          </p:cNvSpPr>
          <p:nvPr>
            <p:ph type="body" idx="1"/>
          </p:nvPr>
        </p:nvSpPr>
        <p:spPr/>
        <p:txBody>
          <a:bodyPr/>
          <a:lstStyle/>
          <a:p>
            <a:r>
              <a:rPr lang="fr-FR" dirty="0"/>
              <a:t>CP - Distribuer la fiche élève Nombres 1. Expliquer la consigne : il faut compléter les six situations, avec le nombre précédent et le suivant sous la forme: «...&lt;...</a:t>
            </a:r>
          </a:p>
          <a:p>
            <a:r>
              <a:rPr lang="fr-FR" dirty="0"/>
              <a:t>CE1 - Afficher le diaporama RIT S39. Faire la première situation collectivement, en rap pelant comment identifier le numérateur et le dénominateur. Faire chaque autre situation en revenant systématiquement à la définition. Prendre le temps d’expliciter pour les numérateurs supérieurs à 1: dénombrer les parts coloriées et ver baliser (je prends trois fois un quart, ce qui se dit «trois quarts» et qui s’écrit 3/4).</a:t>
            </a:r>
          </a:p>
        </p:txBody>
      </p:sp>
      <p:sp>
        <p:nvSpPr>
          <p:cNvPr id="4" name="Espace réservé du numéro de diapositive 3">
            <a:extLst>
              <a:ext uri="{FF2B5EF4-FFF2-40B4-BE49-F238E27FC236}">
                <a16:creationId xmlns:a16="http://schemas.microsoft.com/office/drawing/2014/main" id="{F44B7060-658F-F46E-AF05-A7C01DB22D1B}"/>
              </a:ext>
            </a:extLst>
          </p:cNvPr>
          <p:cNvSpPr>
            <a:spLocks noGrp="1"/>
          </p:cNvSpPr>
          <p:nvPr>
            <p:ph type="sldNum" sz="quarter" idx="5"/>
          </p:nvPr>
        </p:nvSpPr>
        <p:spPr/>
        <p:txBody>
          <a:bodyPr/>
          <a:lstStyle/>
          <a:p>
            <a:fld id="{6346C204-3D0E-43E8-BBCD-7E99DCEB2462}" type="slidenum">
              <a:rPr lang="fr-FR" smtClean="0"/>
              <a:t>7</a:t>
            </a:fld>
            <a:endParaRPr lang="fr-FR"/>
          </a:p>
        </p:txBody>
      </p:sp>
    </p:spTree>
    <p:extLst>
      <p:ext uri="{BB962C8B-B14F-4D97-AF65-F5344CB8AC3E}">
        <p14:creationId xmlns:p14="http://schemas.microsoft.com/office/powerpoint/2010/main" val="3184019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802F19-DF8D-751E-2452-18F00A926A2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CDDECAB3-8E20-3D6E-DF63-2B75B5853CD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5055181E-C476-A57E-A08B-474AD13531E8}"/>
              </a:ext>
            </a:extLst>
          </p:cNvPr>
          <p:cNvSpPr>
            <a:spLocks noGrp="1"/>
          </p:cNvSpPr>
          <p:nvPr>
            <p:ph type="body" idx="1"/>
          </p:nvPr>
        </p:nvSpPr>
        <p:spPr/>
        <p:txBody>
          <a:bodyPr/>
          <a:lstStyle/>
          <a:p>
            <a:r>
              <a:rPr lang="fr-FR" dirty="0"/>
              <a:t>CP - Distribuer la fiche élève Nombres 1. Expliquer la consigne : il faut compléter les six situations, avec le nombre précédent et le suivant sous la forme: «...&lt;...</a:t>
            </a:r>
          </a:p>
          <a:p>
            <a:r>
              <a:rPr lang="fr-FR" dirty="0"/>
              <a:t>CE1 - Afficher le diaporama RIT S39. Faire la première situation collectivement, en rap pelant comment identifier le numérateur et le dénominateur. Faire chaque autre situation en revenant systématiquement à la définition. Prendre le temps d’expliciter pour les numérateurs supérieurs à 1: dénombrer les parts coloriées et ver baliser (je prends trois fois un quart, ce qui se dit «trois quarts» et qui s’écrit 3/4).</a:t>
            </a:r>
          </a:p>
        </p:txBody>
      </p:sp>
      <p:sp>
        <p:nvSpPr>
          <p:cNvPr id="4" name="Espace réservé du numéro de diapositive 3">
            <a:extLst>
              <a:ext uri="{FF2B5EF4-FFF2-40B4-BE49-F238E27FC236}">
                <a16:creationId xmlns:a16="http://schemas.microsoft.com/office/drawing/2014/main" id="{AB0EB8B5-2F73-95A8-6A09-87423D4EED4C}"/>
              </a:ext>
            </a:extLst>
          </p:cNvPr>
          <p:cNvSpPr>
            <a:spLocks noGrp="1"/>
          </p:cNvSpPr>
          <p:nvPr>
            <p:ph type="sldNum" sz="quarter" idx="5"/>
          </p:nvPr>
        </p:nvSpPr>
        <p:spPr/>
        <p:txBody>
          <a:bodyPr/>
          <a:lstStyle/>
          <a:p>
            <a:fld id="{6346C204-3D0E-43E8-BBCD-7E99DCEB2462}" type="slidenum">
              <a:rPr lang="fr-FR" smtClean="0"/>
              <a:t>8</a:t>
            </a:fld>
            <a:endParaRPr lang="fr-FR"/>
          </a:p>
        </p:txBody>
      </p:sp>
    </p:spTree>
    <p:extLst>
      <p:ext uri="{BB962C8B-B14F-4D97-AF65-F5344CB8AC3E}">
        <p14:creationId xmlns:p14="http://schemas.microsoft.com/office/powerpoint/2010/main" val="42363671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FB2AC-4AF6-04C8-1B90-1770DD993CA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412CB4DB-C6F5-4567-403E-EC99DB37B234}"/>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E15B727-C81A-B210-4A36-C62A4DE87608}"/>
              </a:ext>
            </a:extLst>
          </p:cNvPr>
          <p:cNvSpPr>
            <a:spLocks noGrp="1"/>
          </p:cNvSpPr>
          <p:nvPr>
            <p:ph type="body" idx="1"/>
          </p:nvPr>
        </p:nvSpPr>
        <p:spPr/>
        <p:txBody>
          <a:bodyPr/>
          <a:lstStyle/>
          <a:p>
            <a:r>
              <a:rPr lang="fr-FR" dirty="0"/>
              <a:t>CP - Distribuer la fiche élève Nombres 1. Expliquer la consigne : il faut compléter les six situations, avec le nombre précédent et le suivant sous la forme: «...&lt;...</a:t>
            </a:r>
          </a:p>
          <a:p>
            <a:r>
              <a:rPr lang="fr-FR" dirty="0"/>
              <a:t>CE1 - Afficher le diaporama RIT S39. Faire la première situation collectivement, en rap pelant comment identifier le numérateur et le dénominateur. Faire chaque autre situation en revenant systématiquement à la définition. Prendre le temps d’expliciter pour les numérateurs supérieurs à 1: dénombrer les parts coloriées et ver baliser (je prends trois fois un quart, ce qui se dit «trois quarts» et qui s’écrit 3/4).</a:t>
            </a:r>
          </a:p>
        </p:txBody>
      </p:sp>
      <p:sp>
        <p:nvSpPr>
          <p:cNvPr id="4" name="Espace réservé du numéro de diapositive 3">
            <a:extLst>
              <a:ext uri="{FF2B5EF4-FFF2-40B4-BE49-F238E27FC236}">
                <a16:creationId xmlns:a16="http://schemas.microsoft.com/office/drawing/2014/main" id="{3400EE39-7A39-773E-51A2-3AF6CA94CA69}"/>
              </a:ext>
            </a:extLst>
          </p:cNvPr>
          <p:cNvSpPr>
            <a:spLocks noGrp="1"/>
          </p:cNvSpPr>
          <p:nvPr>
            <p:ph type="sldNum" sz="quarter" idx="5"/>
          </p:nvPr>
        </p:nvSpPr>
        <p:spPr/>
        <p:txBody>
          <a:bodyPr/>
          <a:lstStyle/>
          <a:p>
            <a:fld id="{6346C204-3D0E-43E8-BBCD-7E99DCEB2462}" type="slidenum">
              <a:rPr lang="fr-FR" smtClean="0"/>
              <a:t>9</a:t>
            </a:fld>
            <a:endParaRPr lang="fr-FR"/>
          </a:p>
        </p:txBody>
      </p:sp>
    </p:spTree>
    <p:extLst>
      <p:ext uri="{BB962C8B-B14F-4D97-AF65-F5344CB8AC3E}">
        <p14:creationId xmlns:p14="http://schemas.microsoft.com/office/powerpoint/2010/main" val="23095423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65EB5-D856-D744-A1BA-DD8FAC1F38C1}"/>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84DBFBFD-1B61-ACD2-A880-EC7CA12B372D}"/>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E6C63F3-42CA-0228-870F-54ABA3E37C3E}"/>
              </a:ext>
            </a:extLst>
          </p:cNvPr>
          <p:cNvSpPr>
            <a:spLocks noGrp="1"/>
          </p:cNvSpPr>
          <p:nvPr>
            <p:ph type="body" idx="1"/>
          </p:nvPr>
        </p:nvSpPr>
        <p:spPr/>
        <p:txBody>
          <a:bodyPr/>
          <a:lstStyle/>
          <a:p>
            <a:endParaRPr lang="fr-FR" dirty="0"/>
          </a:p>
        </p:txBody>
      </p:sp>
      <p:sp>
        <p:nvSpPr>
          <p:cNvPr id="4" name="Espace réservé du numéro de diapositive 3">
            <a:extLst>
              <a:ext uri="{FF2B5EF4-FFF2-40B4-BE49-F238E27FC236}">
                <a16:creationId xmlns:a16="http://schemas.microsoft.com/office/drawing/2014/main" id="{A336E15E-79E6-C36E-6F00-4AAA3E31245B}"/>
              </a:ext>
            </a:extLst>
          </p:cNvPr>
          <p:cNvSpPr>
            <a:spLocks noGrp="1"/>
          </p:cNvSpPr>
          <p:nvPr>
            <p:ph type="sldNum" sz="quarter" idx="5"/>
          </p:nvPr>
        </p:nvSpPr>
        <p:spPr/>
        <p:txBody>
          <a:bodyPr/>
          <a:lstStyle/>
          <a:p>
            <a:fld id="{6346C204-3D0E-43E8-BBCD-7E99DCEB2462}" type="slidenum">
              <a:rPr lang="fr-FR" smtClean="0"/>
              <a:t>11</a:t>
            </a:fld>
            <a:endParaRPr lang="fr-FR"/>
          </a:p>
        </p:txBody>
      </p:sp>
    </p:spTree>
    <p:extLst>
      <p:ext uri="{BB962C8B-B14F-4D97-AF65-F5344CB8AC3E}">
        <p14:creationId xmlns:p14="http://schemas.microsoft.com/office/powerpoint/2010/main" val="29747324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30FF217-12A7-4EEB-A87D-39421C46C5FB}"/>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66B0D682-99C3-404A-9B55-B0EDB763387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325D1FE5-DCD5-442B-91EF-495398AEF060}"/>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1E546FAD-A964-4AE6-9BFC-0EA1B48AEFF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C94CDFF-11A5-423A-A3A4-798F50B0EE54}"/>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66145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84C65BD-9992-4902-B05E-0138CCB44E56}"/>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9316A92-0319-4F63-8C86-30F0C4040A2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5C733FA-52A9-4418-8410-88B62C12AE1A}"/>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61018959-2499-4EA8-9BA2-196A33C8E941}"/>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40D0C1B-FE07-4884-9BA9-A7A9C48E8E30}"/>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4197641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2EB93DDF-FFF3-4049-9079-485FADFFEF21}"/>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3A39418-0C31-4A1D-A317-6DC2AAC088A8}"/>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5E77959-5514-4968-B846-B1131E6CED71}"/>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984D1FE4-474D-46D9-90F5-08EEB415FE45}"/>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624A66-6612-41A5-8C15-15783BAA7F37}"/>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28753124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énoncé 1/2">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0919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795D2F2-5F4A-4800-B7FF-085E8596760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07A39B51-ED64-4E76-AF73-F349095306F0}"/>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5B35532-33CD-460D-8F81-58B6BFA37F67}"/>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1D97A0FE-61A8-44B9-84A6-2380C2D57E9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5CDE69B1-9C18-4D48-86EF-064450BFC8B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4228934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2E0C622-AF3E-44BE-89C3-1C2868314403}"/>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01D9506B-CA9D-47B9-8F83-5B121707A3B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15513DA7-0CF8-4F08-95C4-12EB094FDCAC}"/>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09C69D26-B318-4A1E-BE5B-B4EEECB50D1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137DAFD-3EFD-492F-9725-971C293A089B}"/>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332211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DEFA138-BBE1-478B-962E-4868E93B631C}"/>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B77C592-D2F5-4B71-A4C1-3C080158E5C8}"/>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8CC46E8-ECC3-4311-9475-B5A2720FEF7B}"/>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AF837DA2-DB47-46EA-960E-1ECD86A4494C}"/>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6" name="Espace réservé du pied de page 5">
            <a:extLst>
              <a:ext uri="{FF2B5EF4-FFF2-40B4-BE49-F238E27FC236}">
                <a16:creationId xmlns:a16="http://schemas.microsoft.com/office/drawing/2014/main" id="{A2FDB679-3212-4D96-BAD4-C8F7F2F67C43}"/>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7CA064E1-6753-4806-ABA0-DDA06CD16A31}"/>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9505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8EE85EF-E2A3-48D0-BA9B-8EC9AC00C9E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95029C8-40B9-4BBC-A4BE-8D5A0A038B3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3183306D-F452-464B-8A5E-179B79D9ACF9}"/>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D47D1BF7-B52B-4497-A5DD-00CB0636A3D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38F345DD-9907-4727-88B0-188804BA8181}"/>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3ADDBC0-7EEE-4FBA-A279-DFB0234F6A2F}"/>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8" name="Espace réservé du pied de page 7">
            <a:extLst>
              <a:ext uri="{FF2B5EF4-FFF2-40B4-BE49-F238E27FC236}">
                <a16:creationId xmlns:a16="http://schemas.microsoft.com/office/drawing/2014/main" id="{41E36355-8973-4BE4-BC67-F39BBAB296A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06AD0037-9B0D-4D25-BD1F-3E4B2391754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3337702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AC619AC-D66D-497B-875D-FDD6AC6CBC01}"/>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2D6CEC54-9C38-47C9-8C42-8AD479B24A00}"/>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4" name="Espace réservé du pied de page 3">
            <a:extLst>
              <a:ext uri="{FF2B5EF4-FFF2-40B4-BE49-F238E27FC236}">
                <a16:creationId xmlns:a16="http://schemas.microsoft.com/office/drawing/2014/main" id="{78EDFB55-3929-4E11-BB4B-B17D5727D5D6}"/>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48EFF35C-B58E-456B-952E-5BDB700C4AF8}"/>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4568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ED40F451-B973-4029-925C-207B2923D53F}"/>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3" name="Espace réservé du pied de page 2">
            <a:extLst>
              <a:ext uri="{FF2B5EF4-FFF2-40B4-BE49-F238E27FC236}">
                <a16:creationId xmlns:a16="http://schemas.microsoft.com/office/drawing/2014/main" id="{4DAF2F5E-9D14-4DC1-AE9A-9433C411D272}"/>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A33F8B68-7E9F-4BC2-81EE-0AC8CB87FEAD}"/>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895079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5E4D605-BA5A-4C63-A881-7C95B019536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098BE7B-D98E-47E7-80A3-F73C69506B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D6C86DC-0AB7-487C-8748-BC84B673724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86AA718-8B4B-4504-A3E5-8CBB7840CD7F}"/>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6" name="Espace réservé du pied de page 5">
            <a:extLst>
              <a:ext uri="{FF2B5EF4-FFF2-40B4-BE49-F238E27FC236}">
                <a16:creationId xmlns:a16="http://schemas.microsoft.com/office/drawing/2014/main" id="{5B694152-4D78-4308-A7AF-682FEA2C93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1D2DF173-6F9A-4225-9E74-7E039A1ED8BA}"/>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622154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EF65F75-7DF2-4F8F-9AD2-EFC644686182}"/>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A16C54F8-B611-41A9-B77C-0D0F558AFF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C04307A8-2323-4F18-8438-BD6E0E413E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71FE131B-9EFC-4741-B33F-AED6166ABA3F}"/>
              </a:ext>
            </a:extLst>
          </p:cNvPr>
          <p:cNvSpPr>
            <a:spLocks noGrp="1"/>
          </p:cNvSpPr>
          <p:nvPr>
            <p:ph type="dt" sz="half" idx="10"/>
          </p:nvPr>
        </p:nvSpPr>
        <p:spPr/>
        <p:txBody>
          <a:bodyPr/>
          <a:lstStyle/>
          <a:p>
            <a:fld id="{7175BC7A-5159-4D50-ABF3-2D2561C69278}" type="datetimeFigureOut">
              <a:rPr lang="fr-FR" smtClean="0"/>
              <a:t>28/10/2025</a:t>
            </a:fld>
            <a:endParaRPr lang="fr-FR"/>
          </a:p>
        </p:txBody>
      </p:sp>
      <p:sp>
        <p:nvSpPr>
          <p:cNvPr id="6" name="Espace réservé du pied de page 5">
            <a:extLst>
              <a:ext uri="{FF2B5EF4-FFF2-40B4-BE49-F238E27FC236}">
                <a16:creationId xmlns:a16="http://schemas.microsoft.com/office/drawing/2014/main" id="{766B9C83-6141-42E3-BE21-B62AF6383047}"/>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05EC9895-7D7A-42DC-A0C8-AE7B64D1AEB9}"/>
              </a:ext>
            </a:extLst>
          </p:cNvPr>
          <p:cNvSpPr>
            <a:spLocks noGrp="1"/>
          </p:cNvSpPr>
          <p:nvPr>
            <p:ph type="sldNum" sz="quarter" idx="12"/>
          </p:nvPr>
        </p:nvSpPr>
        <p:spPr/>
        <p:txBody>
          <a:bodyPr/>
          <a:lstStyle/>
          <a:p>
            <a:fld id="{EBF82E37-F909-4EE4-A89C-7B3AE4530F18}" type="slidenum">
              <a:rPr lang="fr-FR" smtClean="0"/>
              <a:t>‹N°›</a:t>
            </a:fld>
            <a:endParaRPr lang="fr-FR"/>
          </a:p>
        </p:txBody>
      </p:sp>
    </p:spTree>
    <p:extLst>
      <p:ext uri="{BB962C8B-B14F-4D97-AF65-F5344CB8AC3E}">
        <p14:creationId xmlns:p14="http://schemas.microsoft.com/office/powerpoint/2010/main" val="1671333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5EA9F402-D99D-456A-B8A3-F34EFAA044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0EE1E11B-C52B-4EA7-82C0-DC449B58FD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B97EB5B-ACF9-460A-9BEE-D0A581F130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75BC7A-5159-4D50-ABF3-2D2561C69278}" type="datetimeFigureOut">
              <a:rPr lang="fr-FR" smtClean="0"/>
              <a:t>28/10/2025</a:t>
            </a:fld>
            <a:endParaRPr lang="fr-FR"/>
          </a:p>
        </p:txBody>
      </p:sp>
      <p:sp>
        <p:nvSpPr>
          <p:cNvPr id="5" name="Espace réservé du pied de page 4">
            <a:extLst>
              <a:ext uri="{FF2B5EF4-FFF2-40B4-BE49-F238E27FC236}">
                <a16:creationId xmlns:a16="http://schemas.microsoft.com/office/drawing/2014/main" id="{708E2530-3019-4648-9044-467A6E8DE8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AE5B677B-9A7C-4458-9EFB-6F8105F7AD5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BF82E37-F909-4EE4-A89C-7B3AE4530F18}" type="slidenum">
              <a:rPr lang="fr-FR" smtClean="0"/>
              <a:t>‹N°›</a:t>
            </a:fld>
            <a:endParaRPr lang="fr-FR"/>
          </a:p>
        </p:txBody>
      </p:sp>
    </p:spTree>
    <p:extLst>
      <p:ext uri="{BB962C8B-B14F-4D97-AF65-F5344CB8AC3E}">
        <p14:creationId xmlns:p14="http://schemas.microsoft.com/office/powerpoint/2010/main" val="1030939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jpe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25.png"/><Relationship Id="rId4"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8.jpe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28.jpeg"/><Relationship Id="rId5" Type="http://schemas.openxmlformats.org/officeDocument/2006/relationships/image" Target="../media/image29.png"/><Relationship Id="rId4" Type="http://schemas.openxmlformats.org/officeDocument/2006/relationships/notesSlide" Target="../notesSlides/notesSlide17.xml"/></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4.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4.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9953602-2FB3-41C5-8BFE-6B6D989A41AA}"/>
              </a:ext>
            </a:extLst>
          </p:cNvPr>
          <p:cNvSpPr>
            <a:spLocks noGrp="1"/>
          </p:cNvSpPr>
          <p:nvPr>
            <p:ph type="title"/>
          </p:nvPr>
        </p:nvSpPr>
        <p:spPr>
          <a:xfrm>
            <a:off x="-180474" y="1"/>
            <a:ext cx="12372474" cy="6858000"/>
          </a:xfrm>
        </p:spPr>
        <p:txBody>
          <a:bodyPr>
            <a:normAutofit/>
          </a:bodyPr>
          <a:lstStyle/>
          <a:p>
            <a:pPr algn="ctr"/>
            <a:r>
              <a:rPr lang="fr-FR" sz="13800" dirty="0">
                <a:latin typeface="KG Turning Tables" panose="02000000000000000000" pitchFamily="2" charset="0"/>
              </a:rPr>
              <a:t>PERIODE 2</a:t>
            </a:r>
            <a:br>
              <a:rPr lang="fr-FR" sz="13800" dirty="0">
                <a:latin typeface="KG Turning Tables" panose="02000000000000000000" pitchFamily="2" charset="0"/>
              </a:rPr>
            </a:br>
            <a:br>
              <a:rPr lang="fr-FR" sz="13800" dirty="0">
                <a:latin typeface="KG Turning Tables" panose="02000000000000000000" pitchFamily="2" charset="0"/>
              </a:rPr>
            </a:br>
            <a:r>
              <a:rPr lang="fr-FR" sz="13800" dirty="0">
                <a:latin typeface="KG Turning Tables" panose="02000000000000000000" pitchFamily="2" charset="0"/>
              </a:rPr>
              <a:t>séance 39</a:t>
            </a:r>
          </a:p>
        </p:txBody>
      </p:sp>
    </p:spTree>
    <p:extLst>
      <p:ext uri="{BB962C8B-B14F-4D97-AF65-F5344CB8AC3E}">
        <p14:creationId xmlns:p14="http://schemas.microsoft.com/office/powerpoint/2010/main" val="4051143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498EB-D913-4EFD-8F28-5C16EE129BB1}"/>
              </a:ext>
            </a:extLst>
          </p:cNvPr>
          <p:cNvSpPr>
            <a:spLocks noGrp="1"/>
          </p:cNvSpPr>
          <p:nvPr>
            <p:ph type="title"/>
          </p:nvPr>
        </p:nvSpPr>
        <p:spPr/>
        <p:txBody>
          <a:bodyPr/>
          <a:lstStyle/>
          <a:p>
            <a:endParaRPr lang="fr-FR"/>
          </a:p>
        </p:txBody>
      </p:sp>
      <p:grpSp>
        <p:nvGrpSpPr>
          <p:cNvPr id="3" name="Groupe 2">
            <a:extLst>
              <a:ext uri="{FF2B5EF4-FFF2-40B4-BE49-F238E27FC236}">
                <a16:creationId xmlns:a16="http://schemas.microsoft.com/office/drawing/2014/main" id="{4EC5DE38-5D09-84BE-0ED6-DE379542DBA4}"/>
              </a:ext>
            </a:extLst>
          </p:cNvPr>
          <p:cNvGrpSpPr/>
          <p:nvPr/>
        </p:nvGrpSpPr>
        <p:grpSpPr>
          <a:xfrm>
            <a:off x="0" y="0"/>
            <a:ext cx="12192000" cy="6858000"/>
            <a:chOff x="0" y="330200"/>
            <a:chExt cx="9144000" cy="6527800"/>
          </a:xfrm>
        </p:grpSpPr>
        <p:sp>
          <p:nvSpPr>
            <p:cNvPr id="4" name="Rectangle 3">
              <a:extLst>
                <a:ext uri="{FF2B5EF4-FFF2-40B4-BE49-F238E27FC236}">
                  <a16:creationId xmlns:a16="http://schemas.microsoft.com/office/drawing/2014/main" id="{9C966ACC-715D-E932-EAAE-60043F04A73B}"/>
                </a:ext>
              </a:extLst>
            </p:cNvPr>
            <p:cNvSpPr/>
            <p:nvPr/>
          </p:nvSpPr>
          <p:spPr>
            <a:xfrm>
              <a:off x="0" y="330200"/>
              <a:ext cx="9144000" cy="652780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ZoneTexte 4">
              <a:extLst>
                <a:ext uri="{FF2B5EF4-FFF2-40B4-BE49-F238E27FC236}">
                  <a16:creationId xmlns:a16="http://schemas.microsoft.com/office/drawing/2014/main" id="{31343C2C-46D5-27F5-ACC1-7934222628BC}"/>
                </a:ext>
              </a:extLst>
            </p:cNvPr>
            <p:cNvSpPr txBox="1"/>
            <p:nvPr/>
          </p:nvSpPr>
          <p:spPr>
            <a:xfrm>
              <a:off x="477749" y="2980562"/>
              <a:ext cx="7813496" cy="556619"/>
            </a:xfrm>
            <a:prstGeom prst="rect">
              <a:avLst/>
            </a:prstGeom>
            <a:noFill/>
          </p:spPr>
          <p:txBody>
            <a:bodyPr wrap="square" rtlCol="0">
              <a:spAutoFit/>
            </a:bodyPr>
            <a:lstStyle/>
            <a:p>
              <a:endParaRPr lang="fr-FR" sz="3200" b="1" dirty="0">
                <a:solidFill>
                  <a:schemeClr val="bg1"/>
                </a:solidFill>
              </a:endParaRPr>
            </a:p>
          </p:txBody>
        </p:sp>
        <p:pic>
          <p:nvPicPr>
            <p:cNvPr id="6" name="Image 5">
              <a:extLst>
                <a:ext uri="{FF2B5EF4-FFF2-40B4-BE49-F238E27FC236}">
                  <a16:creationId xmlns:a16="http://schemas.microsoft.com/office/drawing/2014/main" id="{4D6A2D50-2F24-BC76-21C6-52F57C5FA8F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
        <p:nvSpPr>
          <p:cNvPr id="7" name="ZoneTexte 6">
            <a:extLst>
              <a:ext uri="{FF2B5EF4-FFF2-40B4-BE49-F238E27FC236}">
                <a16:creationId xmlns:a16="http://schemas.microsoft.com/office/drawing/2014/main" id="{44B80A3D-619E-9736-5B01-FD3B60000497}"/>
              </a:ext>
            </a:extLst>
          </p:cNvPr>
          <p:cNvSpPr txBox="1"/>
          <p:nvPr/>
        </p:nvSpPr>
        <p:spPr>
          <a:xfrm>
            <a:off x="965771" y="2893281"/>
            <a:ext cx="10849511" cy="3046988"/>
          </a:xfrm>
          <a:prstGeom prst="rect">
            <a:avLst/>
          </a:prstGeom>
          <a:noFill/>
        </p:spPr>
        <p:txBody>
          <a:bodyPr wrap="square" rtlCol="0">
            <a:spAutoFit/>
          </a:bodyPr>
          <a:lstStyle/>
          <a:p>
            <a:pPr marL="457200" indent="-457200">
              <a:buFont typeface="Wingdings" panose="05000000000000000000" pitchFamily="2" charset="2"/>
              <a:buChar char="è"/>
            </a:pPr>
            <a:r>
              <a:rPr lang="fr-FR" sz="3200" b="1" dirty="0">
                <a:solidFill>
                  <a:schemeClr val="bg1"/>
                </a:solidFill>
              </a:rPr>
              <a:t>Je sais ajouter ou soustraire 10 à un nombre</a:t>
            </a:r>
          </a:p>
          <a:p>
            <a:pPr marL="457200" indent="-457200">
              <a:buFont typeface="Wingdings" panose="05000000000000000000" pitchFamily="2" charset="2"/>
              <a:buChar char="è"/>
            </a:pPr>
            <a:r>
              <a:rPr lang="fr-FR" sz="3200" b="1" dirty="0">
                <a:solidFill>
                  <a:schemeClr val="bg1"/>
                </a:solidFill>
              </a:rPr>
              <a:t>Je sais ajouter 9 à un nombre</a:t>
            </a: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r>
              <a:rPr lang="fr-FR" sz="3200" b="1" dirty="0">
                <a:solidFill>
                  <a:schemeClr val="bg1"/>
                </a:solidFill>
              </a:rPr>
              <a:t> </a:t>
            </a:r>
          </a:p>
          <a:p>
            <a:endParaRPr lang="fr-FR" sz="3200" b="1" dirty="0">
              <a:solidFill>
                <a:schemeClr val="bg1"/>
              </a:solidFill>
            </a:endParaRPr>
          </a:p>
        </p:txBody>
      </p:sp>
    </p:spTree>
    <p:extLst>
      <p:ext uri="{BB962C8B-B14F-4D97-AF65-F5344CB8AC3E}">
        <p14:creationId xmlns:p14="http://schemas.microsoft.com/office/powerpoint/2010/main" val="42501136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CEA4D-56DE-695E-995E-5A074397B250}"/>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CF084DE9-3E0F-67A4-857E-F3B0E9968A7A}"/>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2" name="ZoneTexte 1">
            <a:extLst>
              <a:ext uri="{FF2B5EF4-FFF2-40B4-BE49-F238E27FC236}">
                <a16:creationId xmlns:a16="http://schemas.microsoft.com/office/drawing/2014/main" id="{D6131EA6-2345-2C57-C34C-306FE78F582A}"/>
              </a:ext>
            </a:extLst>
          </p:cNvPr>
          <p:cNvSpPr txBox="1"/>
          <p:nvPr/>
        </p:nvSpPr>
        <p:spPr>
          <a:xfrm>
            <a:off x="2051685" y="689963"/>
            <a:ext cx="2881302" cy="584775"/>
          </a:xfrm>
          <a:prstGeom prst="rect">
            <a:avLst/>
          </a:prstGeom>
          <a:noFill/>
        </p:spPr>
        <p:txBody>
          <a:bodyPr wrap="none" rtlCol="0">
            <a:spAutoFit/>
          </a:bodyPr>
          <a:lstStyle/>
          <a:p>
            <a:r>
              <a:rPr lang="fr-FR" sz="3200" dirty="0"/>
              <a:t>Relis la stratégie</a:t>
            </a:r>
          </a:p>
        </p:txBody>
      </p:sp>
      <p:cxnSp>
        <p:nvCxnSpPr>
          <p:cNvPr id="3" name="Connecteur droit 2">
            <a:extLst>
              <a:ext uri="{FF2B5EF4-FFF2-40B4-BE49-F238E27FC236}">
                <a16:creationId xmlns:a16="http://schemas.microsoft.com/office/drawing/2014/main" id="{1861DEDB-D107-6D75-DFBD-984B141FFAB1}"/>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8">
            <a:extLst>
              <a:ext uri="{FF2B5EF4-FFF2-40B4-BE49-F238E27FC236}">
                <a16:creationId xmlns:a16="http://schemas.microsoft.com/office/drawing/2014/main" id="{A262E6DC-1FDB-2206-A89A-B201A5ACFF09}"/>
              </a:ext>
            </a:extLst>
          </p:cNvPr>
          <p:cNvSpPr txBox="1"/>
          <p:nvPr/>
        </p:nvSpPr>
        <p:spPr>
          <a:xfrm>
            <a:off x="6180912" y="646029"/>
            <a:ext cx="5477012" cy="584775"/>
          </a:xfrm>
          <a:prstGeom prst="rect">
            <a:avLst/>
          </a:prstGeom>
          <a:noFill/>
        </p:spPr>
        <p:txBody>
          <a:bodyPr wrap="none" rtlCol="0">
            <a:spAutoFit/>
          </a:bodyPr>
          <a:lstStyle/>
          <a:p>
            <a:r>
              <a:rPr lang="fr-FR" sz="3200" u="sng" dirty="0"/>
              <a:t>Rappel de la séance précédente</a:t>
            </a:r>
          </a:p>
        </p:txBody>
      </p:sp>
      <p:pic>
        <p:nvPicPr>
          <p:cNvPr id="15" name="Image 14">
            <a:extLst>
              <a:ext uri="{FF2B5EF4-FFF2-40B4-BE49-F238E27FC236}">
                <a16:creationId xmlns:a16="http://schemas.microsoft.com/office/drawing/2014/main" id="{AE209D9C-B7D0-8A09-F1A9-E93106792AD4}"/>
              </a:ext>
            </a:extLst>
          </p:cNvPr>
          <p:cNvPicPr>
            <a:picLocks noChangeAspect="1"/>
          </p:cNvPicPr>
          <p:nvPr/>
        </p:nvPicPr>
        <p:blipFill>
          <a:blip r:embed="rId3"/>
          <a:stretch>
            <a:fillRect/>
          </a:stretch>
        </p:blipFill>
        <p:spPr>
          <a:xfrm>
            <a:off x="1603595" y="1274738"/>
            <a:ext cx="4214600" cy="5154342"/>
          </a:xfrm>
          <a:prstGeom prst="rect">
            <a:avLst/>
          </a:prstGeom>
        </p:spPr>
      </p:pic>
      <p:pic>
        <p:nvPicPr>
          <p:cNvPr id="16" name="Image 15">
            <a:extLst>
              <a:ext uri="{FF2B5EF4-FFF2-40B4-BE49-F238E27FC236}">
                <a16:creationId xmlns:a16="http://schemas.microsoft.com/office/drawing/2014/main" id="{8BC02AA3-13AA-BBD9-0369-05D9E2FFF615}"/>
              </a:ext>
            </a:extLst>
          </p:cNvPr>
          <p:cNvPicPr>
            <a:picLocks noChangeAspect="1"/>
          </p:cNvPicPr>
          <p:nvPr/>
        </p:nvPicPr>
        <p:blipFill>
          <a:blip r:embed="rId4"/>
          <a:stretch>
            <a:fillRect/>
          </a:stretch>
        </p:blipFill>
        <p:spPr>
          <a:xfrm>
            <a:off x="6651612" y="1230804"/>
            <a:ext cx="4294116" cy="4974787"/>
          </a:xfrm>
          <a:prstGeom prst="rect">
            <a:avLst/>
          </a:prstGeom>
        </p:spPr>
      </p:pic>
      <p:pic>
        <p:nvPicPr>
          <p:cNvPr id="6" name="Image 5">
            <a:extLst>
              <a:ext uri="{FF2B5EF4-FFF2-40B4-BE49-F238E27FC236}">
                <a16:creationId xmlns:a16="http://schemas.microsoft.com/office/drawing/2014/main" id="{9B1E79DF-C93F-2AFF-247B-67B055DA5CD6}"/>
              </a:ext>
            </a:extLst>
          </p:cNvPr>
          <p:cNvPicPr>
            <a:picLocks noChangeAspect="1"/>
          </p:cNvPicPr>
          <p:nvPr/>
        </p:nvPicPr>
        <p:blipFill>
          <a:blip r:embed="rId5"/>
          <a:stretch>
            <a:fillRect/>
          </a:stretch>
        </p:blipFill>
        <p:spPr>
          <a:xfrm>
            <a:off x="397417" y="175596"/>
            <a:ext cx="1244749" cy="1763395"/>
          </a:xfrm>
          <a:prstGeom prst="rect">
            <a:avLst/>
          </a:prstGeom>
        </p:spPr>
      </p:pic>
    </p:spTree>
    <p:extLst>
      <p:ext uri="{BB962C8B-B14F-4D97-AF65-F5344CB8AC3E}">
        <p14:creationId xmlns:p14="http://schemas.microsoft.com/office/powerpoint/2010/main" val="29770170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09BB3-894A-E2C5-5656-323949359811}"/>
            </a:ext>
          </a:extLst>
        </p:cNvPr>
        <p:cNvGrpSpPr/>
        <p:nvPr/>
      </p:nvGrpSpPr>
      <p:grpSpPr>
        <a:xfrm>
          <a:off x="0" y="0"/>
          <a:ext cx="0" cy="0"/>
          <a:chOff x="0" y="0"/>
          <a:chExt cx="0" cy="0"/>
        </a:xfrm>
      </p:grpSpPr>
      <p:sp>
        <p:nvSpPr>
          <p:cNvPr id="5" name="Shape 105">
            <a:extLst>
              <a:ext uri="{FF2B5EF4-FFF2-40B4-BE49-F238E27FC236}">
                <a16:creationId xmlns:a16="http://schemas.microsoft.com/office/drawing/2014/main" id="{EC0C8B2D-5DB1-256C-9375-5BE4D6F08EE9}"/>
              </a:ext>
            </a:extLst>
          </p:cNvPr>
          <p:cNvSpPr/>
          <p:nvPr/>
        </p:nvSpPr>
        <p:spPr>
          <a:xfrm>
            <a:off x="0" y="0"/>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B050"/>
          </a:solidFill>
          <a:ln w="0" cap="flat">
            <a:miter lim="127000"/>
          </a:ln>
        </p:spPr>
        <p:style>
          <a:lnRef idx="0">
            <a:srgbClr val="000000">
              <a:alpha val="0"/>
            </a:srgbClr>
          </a:lnRef>
          <a:fillRef idx="1">
            <a:srgbClr val="66FF33"/>
          </a:fillRef>
          <a:effectRef idx="0">
            <a:scrgbClr r="0" g="0" b="0"/>
          </a:effectRef>
          <a:fontRef idx="none"/>
        </p:style>
        <p:txBody>
          <a:bodyPr/>
          <a:lstStyle/>
          <a:p>
            <a:endParaRPr lang="fr-FR" dirty="0"/>
          </a:p>
        </p:txBody>
      </p:sp>
      <p:sp>
        <p:nvSpPr>
          <p:cNvPr id="2" name="ZoneTexte 1">
            <a:extLst>
              <a:ext uri="{FF2B5EF4-FFF2-40B4-BE49-F238E27FC236}">
                <a16:creationId xmlns:a16="http://schemas.microsoft.com/office/drawing/2014/main" id="{154CA816-BB96-F3C1-F290-E0A2FCC8B60D}"/>
              </a:ext>
            </a:extLst>
          </p:cNvPr>
          <p:cNvSpPr txBox="1"/>
          <p:nvPr/>
        </p:nvSpPr>
        <p:spPr>
          <a:xfrm>
            <a:off x="711331" y="959545"/>
            <a:ext cx="2809615" cy="584775"/>
          </a:xfrm>
          <a:prstGeom prst="rect">
            <a:avLst/>
          </a:prstGeom>
          <a:noFill/>
        </p:spPr>
        <p:txBody>
          <a:bodyPr wrap="none" rtlCol="0">
            <a:spAutoFit/>
          </a:bodyPr>
          <a:lstStyle/>
          <a:p>
            <a:r>
              <a:rPr lang="fr-FR" sz="3200" dirty="0"/>
              <a:t>Copie et calcule</a:t>
            </a:r>
          </a:p>
        </p:txBody>
      </p:sp>
      <p:cxnSp>
        <p:nvCxnSpPr>
          <p:cNvPr id="3" name="Connecteur droit 2">
            <a:extLst>
              <a:ext uri="{FF2B5EF4-FFF2-40B4-BE49-F238E27FC236}">
                <a16:creationId xmlns:a16="http://schemas.microsoft.com/office/drawing/2014/main" id="{84B90190-3DB7-37BE-ABFE-73BC3590E2C4}"/>
              </a:ext>
            </a:extLst>
          </p:cNvPr>
          <p:cNvCxnSpPr>
            <a:cxnSpLocks/>
          </p:cNvCxnSpPr>
          <p:nvPr/>
        </p:nvCxnSpPr>
        <p:spPr>
          <a:xfrm>
            <a:off x="6096000" y="1251932"/>
            <a:ext cx="0" cy="5177148"/>
          </a:xfrm>
          <a:prstGeom prst="line">
            <a:avLst/>
          </a:prstGeom>
          <a:ln w="57150"/>
        </p:spPr>
        <p:style>
          <a:lnRef idx="1">
            <a:schemeClr val="dk1"/>
          </a:lnRef>
          <a:fillRef idx="0">
            <a:schemeClr val="dk1"/>
          </a:fillRef>
          <a:effectRef idx="0">
            <a:schemeClr val="dk1"/>
          </a:effectRef>
          <a:fontRef idx="minor">
            <a:schemeClr val="tx1"/>
          </a:fontRef>
        </p:style>
      </p:cxnSp>
      <p:sp>
        <p:nvSpPr>
          <p:cNvPr id="9" name="ZoneTexte 8">
            <a:extLst>
              <a:ext uri="{FF2B5EF4-FFF2-40B4-BE49-F238E27FC236}">
                <a16:creationId xmlns:a16="http://schemas.microsoft.com/office/drawing/2014/main" id="{41A19875-EA86-8D84-F8C4-B02E13E45F87}"/>
              </a:ext>
            </a:extLst>
          </p:cNvPr>
          <p:cNvSpPr txBox="1"/>
          <p:nvPr/>
        </p:nvSpPr>
        <p:spPr>
          <a:xfrm>
            <a:off x="6540385" y="1941869"/>
            <a:ext cx="5106244" cy="2062103"/>
          </a:xfrm>
          <a:prstGeom prst="rect">
            <a:avLst/>
          </a:prstGeom>
          <a:noFill/>
        </p:spPr>
        <p:txBody>
          <a:bodyPr wrap="square" rtlCol="0">
            <a:spAutoFit/>
          </a:bodyPr>
          <a:lstStyle/>
          <a:p>
            <a:r>
              <a:rPr lang="fr-FR" sz="3200" b="1" dirty="0"/>
              <a:t>1/ </a:t>
            </a:r>
            <a:r>
              <a:rPr lang="fr-FR" sz="3200" dirty="0"/>
              <a:t>Ecris les opérations dictées</a:t>
            </a:r>
          </a:p>
          <a:p>
            <a:endParaRPr lang="fr-FR" sz="3200" dirty="0"/>
          </a:p>
          <a:p>
            <a:r>
              <a:rPr lang="fr-FR" sz="3200" b="1" dirty="0"/>
              <a:t>2/ </a:t>
            </a:r>
            <a:r>
              <a:rPr lang="fr-FR" sz="3200" dirty="0"/>
              <a:t>Calcule la somme et écris le résultat</a:t>
            </a:r>
          </a:p>
        </p:txBody>
      </p:sp>
      <p:pic>
        <p:nvPicPr>
          <p:cNvPr id="8" name="Image 7">
            <a:extLst>
              <a:ext uri="{FF2B5EF4-FFF2-40B4-BE49-F238E27FC236}">
                <a16:creationId xmlns:a16="http://schemas.microsoft.com/office/drawing/2014/main" id="{ED8D4124-8747-6BA1-B8E7-342F18316F20}"/>
              </a:ext>
            </a:extLst>
          </p:cNvPr>
          <p:cNvPicPr>
            <a:picLocks noChangeAspect="1"/>
          </p:cNvPicPr>
          <p:nvPr/>
        </p:nvPicPr>
        <p:blipFill>
          <a:blip r:embed="rId3"/>
          <a:stretch>
            <a:fillRect/>
          </a:stretch>
        </p:blipFill>
        <p:spPr>
          <a:xfrm>
            <a:off x="5414621" y="159188"/>
            <a:ext cx="1362758" cy="1343564"/>
          </a:xfrm>
          <a:prstGeom prst="rect">
            <a:avLst/>
          </a:prstGeom>
        </p:spPr>
      </p:pic>
      <p:pic>
        <p:nvPicPr>
          <p:cNvPr id="14" name="Image 13">
            <a:extLst>
              <a:ext uri="{FF2B5EF4-FFF2-40B4-BE49-F238E27FC236}">
                <a16:creationId xmlns:a16="http://schemas.microsoft.com/office/drawing/2014/main" id="{6100C869-CC36-01EF-02A2-9C776F5E3A5B}"/>
              </a:ext>
            </a:extLst>
          </p:cNvPr>
          <p:cNvPicPr>
            <a:picLocks noChangeAspect="1"/>
          </p:cNvPicPr>
          <p:nvPr/>
        </p:nvPicPr>
        <p:blipFill>
          <a:blip r:embed="rId4"/>
          <a:stretch>
            <a:fillRect/>
          </a:stretch>
        </p:blipFill>
        <p:spPr>
          <a:xfrm>
            <a:off x="141758" y="2503865"/>
            <a:ext cx="5835950" cy="2476627"/>
          </a:xfrm>
          <a:prstGeom prst="rect">
            <a:avLst/>
          </a:prstGeom>
        </p:spPr>
      </p:pic>
    </p:spTree>
    <p:extLst>
      <p:ext uri="{BB962C8B-B14F-4D97-AF65-F5344CB8AC3E}">
        <p14:creationId xmlns:p14="http://schemas.microsoft.com/office/powerpoint/2010/main" val="42705996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e 3">
            <a:extLst>
              <a:ext uri="{FF2B5EF4-FFF2-40B4-BE49-F238E27FC236}">
                <a16:creationId xmlns:a16="http://schemas.microsoft.com/office/drawing/2014/main" id="{75AAB1B8-70BA-F01B-EE75-5C2A91C09AC1}"/>
              </a:ext>
            </a:extLst>
          </p:cNvPr>
          <p:cNvGrpSpPr/>
          <p:nvPr/>
        </p:nvGrpSpPr>
        <p:grpSpPr>
          <a:xfrm>
            <a:off x="0" y="0"/>
            <a:ext cx="12192000" cy="6858000"/>
            <a:chOff x="0" y="330200"/>
            <a:chExt cx="9144000" cy="6527800"/>
          </a:xfrm>
          <a:solidFill>
            <a:srgbClr val="F4B183"/>
          </a:solidFill>
        </p:grpSpPr>
        <p:sp>
          <p:nvSpPr>
            <p:cNvPr id="5" name="Rectangle 4">
              <a:extLst>
                <a:ext uri="{FF2B5EF4-FFF2-40B4-BE49-F238E27FC236}">
                  <a16:creationId xmlns:a16="http://schemas.microsoft.com/office/drawing/2014/main" id="{B7AB0DA4-D129-C267-F7DF-56A8D003F93B}"/>
                </a:ext>
              </a:extLst>
            </p:cNvPr>
            <p:cNvSpPr/>
            <p:nvPr/>
          </p:nvSpPr>
          <p:spPr>
            <a:xfrm>
              <a:off x="0" y="330200"/>
              <a:ext cx="9144000" cy="6527800"/>
            </a:xfrm>
            <a:prstGeom prst="rect">
              <a:avLst/>
            </a:prstGeom>
            <a:grp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2B705F02-1C20-CE75-31A3-326B46FD579B}"/>
                </a:ext>
              </a:extLst>
            </p:cNvPr>
            <p:cNvSpPr txBox="1"/>
            <p:nvPr/>
          </p:nvSpPr>
          <p:spPr>
            <a:xfrm>
              <a:off x="780980" y="2078315"/>
              <a:ext cx="8137133" cy="1494084"/>
            </a:xfrm>
            <a:prstGeom prst="rect">
              <a:avLst/>
            </a:prstGeom>
            <a:grp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résous des problèmes multiplicatifs</a:t>
              </a:r>
            </a:p>
            <a:p>
              <a:pPr marL="457200" indent="-457200">
                <a:buFont typeface="Wingdings" panose="05000000000000000000" pitchFamily="2" charset="2"/>
                <a:buChar char="è"/>
              </a:pPr>
              <a:endParaRPr lang="fr-FR" sz="3200" b="1" dirty="0">
                <a:solidFill>
                  <a:schemeClr val="bg1"/>
                </a:solidFill>
              </a:endParaRPr>
            </a:p>
          </p:txBody>
        </p:sp>
        <p:pic>
          <p:nvPicPr>
            <p:cNvPr id="7" name="Image 6">
              <a:extLst>
                <a:ext uri="{FF2B5EF4-FFF2-40B4-BE49-F238E27FC236}">
                  <a16:creationId xmlns:a16="http://schemas.microsoft.com/office/drawing/2014/main" id="{763D8586-44B6-2F44-AFFB-C5BBD5BF1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a:grpFill/>
          </p:spPr>
        </p:pic>
      </p:grpSp>
    </p:spTree>
    <p:extLst>
      <p:ext uri="{BB962C8B-B14F-4D97-AF65-F5344CB8AC3E}">
        <p14:creationId xmlns:p14="http://schemas.microsoft.com/office/powerpoint/2010/main" val="10273531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93740187-211E-C653-6EA3-C74677AC89F6}"/>
              </a:ext>
            </a:extLst>
          </p:cNvPr>
          <p:cNvCxnSpPr>
            <a:cxnSpLocks/>
          </p:cNvCxnSpPr>
          <p:nvPr/>
        </p:nvCxnSpPr>
        <p:spPr>
          <a:xfrm>
            <a:off x="6096000" y="2130458"/>
            <a:ext cx="0" cy="4298622"/>
          </a:xfrm>
          <a:prstGeom prst="line">
            <a:avLst/>
          </a:prstGeom>
          <a:ln w="57150"/>
        </p:spPr>
        <p:style>
          <a:lnRef idx="1">
            <a:schemeClr val="dk1"/>
          </a:lnRef>
          <a:fillRef idx="0">
            <a:schemeClr val="dk1"/>
          </a:fillRef>
          <a:effectRef idx="0">
            <a:schemeClr val="dk1"/>
          </a:effectRef>
          <a:fontRef idx="minor">
            <a:schemeClr val="tx1"/>
          </a:fontRef>
        </p:style>
      </p:cxnSp>
      <p:sp>
        <p:nvSpPr>
          <p:cNvPr id="12" name="Shape 105">
            <a:extLst>
              <a:ext uri="{FF2B5EF4-FFF2-40B4-BE49-F238E27FC236}">
                <a16:creationId xmlns:a16="http://schemas.microsoft.com/office/drawing/2014/main" id="{9B0F19B4-1743-928B-8191-D3193F7E16E5}"/>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4" name="Image 3">
            <a:extLst>
              <a:ext uri="{FF2B5EF4-FFF2-40B4-BE49-F238E27FC236}">
                <a16:creationId xmlns:a16="http://schemas.microsoft.com/office/drawing/2014/main" id="{D7F67971-5D05-E4B6-45D0-867A15A5360F}"/>
              </a:ext>
            </a:extLst>
          </p:cNvPr>
          <p:cNvPicPr>
            <a:picLocks noChangeAspect="1"/>
          </p:cNvPicPr>
          <p:nvPr/>
        </p:nvPicPr>
        <p:blipFill>
          <a:blip r:embed="rId3"/>
          <a:srcRect t="13596" b="13650"/>
          <a:stretch>
            <a:fillRect/>
          </a:stretch>
        </p:blipFill>
        <p:spPr>
          <a:xfrm>
            <a:off x="5469775" y="179648"/>
            <a:ext cx="1038797" cy="755747"/>
          </a:xfrm>
          <a:prstGeom prst="rect">
            <a:avLst/>
          </a:prstGeom>
        </p:spPr>
      </p:pic>
      <p:sp>
        <p:nvSpPr>
          <p:cNvPr id="18" name="Bulle narrative : ronde 7">
            <a:extLst>
              <a:ext uri="{FF2B5EF4-FFF2-40B4-BE49-F238E27FC236}">
                <a16:creationId xmlns:a16="http://schemas.microsoft.com/office/drawing/2014/main" id="{87F6319B-D8BB-68F4-AD23-B062A5A7081E}"/>
              </a:ext>
            </a:extLst>
          </p:cNvPr>
          <p:cNvSpPr/>
          <p:nvPr/>
        </p:nvSpPr>
        <p:spPr>
          <a:xfrm>
            <a:off x="856530" y="2283735"/>
            <a:ext cx="4320769" cy="1504739"/>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pPr>
              <a:lnSpc>
                <a:spcPts val="3380"/>
              </a:lnSpc>
              <a:spcAft>
                <a:spcPts val="800"/>
              </a:spcAft>
            </a:pPr>
            <a:r>
              <a:rPr lang="fr-FR" sz="2000" dirty="0">
                <a:solidFill>
                  <a:schemeClr val="tx1"/>
                </a:solidFill>
                <a:latin typeface="Arial" panose="020B0604020202020204" pitchFamily="34" charset="0"/>
                <a:cs typeface="Arial" panose="020B0604020202020204" pitchFamily="34" charset="0"/>
              </a:rPr>
              <a:t>Pour payer un livre, Adèle donne </a:t>
            </a:r>
            <a:br>
              <a:rPr lang="fr-FR" sz="2000" dirty="0">
                <a:solidFill>
                  <a:schemeClr val="tx1"/>
                </a:solidFill>
                <a:latin typeface="Arial" panose="020B0604020202020204" pitchFamily="34" charset="0"/>
                <a:cs typeface="Arial" panose="020B0604020202020204" pitchFamily="34" charset="0"/>
              </a:rPr>
            </a:br>
            <a:r>
              <a:rPr lang="fr-FR" sz="2000" b="1" dirty="0">
                <a:solidFill>
                  <a:schemeClr val="tx1"/>
                </a:solidFill>
                <a:latin typeface="BelleAllureCE" panose="02000803000000000000" pitchFamily="2" charset="0"/>
                <a:cs typeface="Arial" panose="020B0604020202020204" pitchFamily="34" charset="0"/>
              </a:rPr>
              <a:t>3</a:t>
            </a:r>
            <a:r>
              <a:rPr lang="fr-FR" sz="2000" dirty="0">
                <a:solidFill>
                  <a:schemeClr val="tx1"/>
                </a:solidFill>
                <a:latin typeface="Arial" panose="020B0604020202020204" pitchFamily="34" charset="0"/>
                <a:cs typeface="Arial" panose="020B0604020202020204" pitchFamily="34" charset="0"/>
              </a:rPr>
              <a:t> pièces de </a:t>
            </a:r>
            <a:r>
              <a:rPr lang="fr-FR" sz="2000" b="1" dirty="0">
                <a:solidFill>
                  <a:schemeClr val="tx1"/>
                </a:solidFill>
                <a:latin typeface="BelleAllureCE" panose="02000803000000000000" pitchFamily="2" charset="0"/>
                <a:cs typeface="Arial" panose="020B0604020202020204" pitchFamily="34" charset="0"/>
              </a:rPr>
              <a:t>2</a:t>
            </a:r>
            <a:r>
              <a:rPr lang="fr-FR" sz="2000" dirty="0">
                <a:solidFill>
                  <a:schemeClr val="tx1"/>
                </a:solidFill>
                <a:latin typeface="Arial" panose="020B0604020202020204" pitchFamily="34" charset="0"/>
                <a:cs typeface="Arial" panose="020B0604020202020204" pitchFamily="34" charset="0"/>
              </a:rPr>
              <a:t> euros.</a:t>
            </a:r>
          </a:p>
          <a:p>
            <a:pPr>
              <a:lnSpc>
                <a:spcPts val="3380"/>
              </a:lnSpc>
              <a:spcAft>
                <a:spcPts val="800"/>
              </a:spcAft>
            </a:pPr>
            <a:r>
              <a:rPr lang="fr-FR" sz="2000" b="1" dirty="0">
                <a:solidFill>
                  <a:schemeClr val="tx1"/>
                </a:solidFill>
                <a:latin typeface="Arial" panose="020B0604020202020204" pitchFamily="34" charset="0"/>
                <a:cs typeface="Arial" panose="020B0604020202020204" pitchFamily="34" charset="0"/>
              </a:rPr>
              <a:t>Combien paie-t-elle au total ? </a:t>
            </a:r>
          </a:p>
        </p:txBody>
      </p:sp>
      <p:sp>
        <p:nvSpPr>
          <p:cNvPr id="19" name="Titre 1">
            <a:extLst>
              <a:ext uri="{FF2B5EF4-FFF2-40B4-BE49-F238E27FC236}">
                <a16:creationId xmlns:a16="http://schemas.microsoft.com/office/drawing/2014/main" id="{A2038A46-004D-F820-C05D-588295AC3D1B}"/>
              </a:ext>
            </a:extLst>
          </p:cNvPr>
          <p:cNvSpPr txBox="1">
            <a:spLocks/>
          </p:cNvSpPr>
          <p:nvPr/>
        </p:nvSpPr>
        <p:spPr>
          <a:xfrm>
            <a:off x="3154944" y="864378"/>
            <a:ext cx="6404059" cy="8599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fr-FR"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Cherche la solution au </a:t>
            </a:r>
            <a:r>
              <a:rPr lang="fr-FR" sz="3200" dirty="0">
                <a:solidFill>
                  <a:prstClr val="black"/>
                </a:solidFill>
                <a:latin typeface="Arial" panose="020B0604020202020204" pitchFamily="34" charset="0"/>
                <a:cs typeface="Arial" panose="020B0604020202020204" pitchFamily="34" charset="0"/>
              </a:rPr>
              <a:t>problème</a:t>
            </a:r>
            <a:endParaRPr kumimoji="0" lang="fr-FR"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sp>
        <p:nvSpPr>
          <p:cNvPr id="20" name="Bulle narrative : ronde 7">
            <a:extLst>
              <a:ext uri="{FF2B5EF4-FFF2-40B4-BE49-F238E27FC236}">
                <a16:creationId xmlns:a16="http://schemas.microsoft.com/office/drawing/2014/main" id="{2D7A6383-422B-BAE4-AC3F-10322F8ECE88}"/>
              </a:ext>
            </a:extLst>
          </p:cNvPr>
          <p:cNvSpPr/>
          <p:nvPr/>
        </p:nvSpPr>
        <p:spPr>
          <a:xfrm>
            <a:off x="7104674" y="2031215"/>
            <a:ext cx="4303160" cy="2366322"/>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pPr>
              <a:lnSpc>
                <a:spcPts val="3380"/>
              </a:lnSpc>
              <a:spcAft>
                <a:spcPts val="800"/>
              </a:spcAft>
            </a:pPr>
            <a:r>
              <a:rPr lang="fr-FR" sz="2000" dirty="0">
                <a:solidFill>
                  <a:schemeClr val="tx1"/>
                </a:solidFill>
                <a:latin typeface="Arial" panose="020B0604020202020204" pitchFamily="34" charset="0"/>
                <a:cs typeface="Arial" panose="020B0604020202020204" pitchFamily="34" charset="0"/>
              </a:rPr>
              <a:t>J’ai </a:t>
            </a:r>
            <a:r>
              <a:rPr lang="fr-FR" sz="2000" b="1" dirty="0">
                <a:solidFill>
                  <a:schemeClr val="tx1"/>
                </a:solidFill>
                <a:latin typeface="BelleAllureCE" panose="02000803000000000000" pitchFamily="2" charset="0"/>
                <a:cs typeface="Arial" panose="020B0604020202020204" pitchFamily="34" charset="0"/>
              </a:rPr>
              <a:t>8</a:t>
            </a:r>
            <a:r>
              <a:rPr lang="fr-FR" sz="2000" dirty="0">
                <a:solidFill>
                  <a:schemeClr val="tx1"/>
                </a:solidFill>
                <a:latin typeface="Arial" panose="020B0604020202020204" pitchFamily="34" charset="0"/>
                <a:cs typeface="Arial" panose="020B0604020202020204" pitchFamily="34" charset="0"/>
              </a:rPr>
              <a:t> bonbons dans la main.</a:t>
            </a:r>
            <a:br>
              <a:rPr lang="fr-FR" sz="2000" dirty="0">
                <a:solidFill>
                  <a:schemeClr val="tx1"/>
                </a:solidFill>
                <a:latin typeface="Arial" panose="020B0604020202020204" pitchFamily="34" charset="0"/>
                <a:cs typeface="Arial" panose="020B0604020202020204" pitchFamily="34" charset="0"/>
              </a:rPr>
            </a:br>
            <a:r>
              <a:rPr lang="fr-FR" sz="2000" dirty="0">
                <a:solidFill>
                  <a:schemeClr val="tx1"/>
                </a:solidFill>
                <a:latin typeface="Arial" panose="020B0604020202020204" pitchFamily="34" charset="0"/>
                <a:cs typeface="Arial" panose="020B0604020202020204" pitchFamily="34" charset="0"/>
              </a:rPr>
              <a:t>Je les distribue en donnant </a:t>
            </a:r>
            <a:br>
              <a:rPr lang="fr-FR" sz="2000" dirty="0">
                <a:solidFill>
                  <a:schemeClr val="tx1"/>
                </a:solidFill>
                <a:latin typeface="Arial" panose="020B0604020202020204" pitchFamily="34" charset="0"/>
                <a:cs typeface="Arial" panose="020B0604020202020204" pitchFamily="34" charset="0"/>
              </a:rPr>
            </a:br>
            <a:r>
              <a:rPr lang="fr-FR" sz="2000" b="1" dirty="0">
                <a:solidFill>
                  <a:schemeClr val="tx1"/>
                </a:solidFill>
                <a:latin typeface="BelleAllureCE" panose="02000803000000000000" pitchFamily="2" charset="0"/>
                <a:cs typeface="Arial" panose="020B0604020202020204" pitchFamily="34" charset="0"/>
              </a:rPr>
              <a:t>2</a:t>
            </a:r>
            <a:r>
              <a:rPr lang="fr-FR" sz="2000" dirty="0">
                <a:solidFill>
                  <a:schemeClr val="tx1"/>
                </a:solidFill>
                <a:latin typeface="Arial" panose="020B0604020202020204" pitchFamily="34" charset="0"/>
                <a:cs typeface="Arial" panose="020B0604020202020204" pitchFamily="34" charset="0"/>
              </a:rPr>
              <a:t> bonbons par enfant.</a:t>
            </a:r>
            <a:br>
              <a:rPr lang="fr-FR" sz="2000" dirty="0">
                <a:solidFill>
                  <a:schemeClr val="tx1"/>
                </a:solidFill>
                <a:latin typeface="Arial" panose="020B0604020202020204" pitchFamily="34" charset="0"/>
                <a:cs typeface="Arial" panose="020B0604020202020204" pitchFamily="34" charset="0"/>
              </a:rPr>
            </a:br>
            <a:r>
              <a:rPr lang="fr-FR" sz="2000" b="1" dirty="0">
                <a:solidFill>
                  <a:schemeClr val="tx1"/>
                </a:solidFill>
                <a:latin typeface="Arial" panose="020B0604020202020204" pitchFamily="34" charset="0"/>
                <a:cs typeface="Arial" panose="020B0604020202020204" pitchFamily="34" charset="0"/>
              </a:rPr>
              <a:t>Combien d’enfants vont avoir </a:t>
            </a:r>
            <a:br>
              <a:rPr lang="fr-FR" sz="2000" b="1" dirty="0">
                <a:solidFill>
                  <a:schemeClr val="tx1"/>
                </a:solidFill>
                <a:latin typeface="Arial" panose="020B0604020202020204" pitchFamily="34" charset="0"/>
                <a:cs typeface="Arial" panose="020B0604020202020204" pitchFamily="34" charset="0"/>
              </a:rPr>
            </a:br>
            <a:r>
              <a:rPr lang="fr-FR" sz="2000" b="1" dirty="0">
                <a:solidFill>
                  <a:schemeClr val="tx1"/>
                </a:solidFill>
                <a:latin typeface="Arial" panose="020B0604020202020204" pitchFamily="34" charset="0"/>
                <a:cs typeface="Arial" panose="020B0604020202020204" pitchFamily="34" charset="0"/>
              </a:rPr>
              <a:t>des bonbons ? </a:t>
            </a:r>
          </a:p>
        </p:txBody>
      </p:sp>
      <p:pic>
        <p:nvPicPr>
          <p:cNvPr id="21" name="Image 20" descr="Une image contenant personne, habits, Visage humain, mur&#10;&#10;Description générée automatiquement">
            <a:extLst>
              <a:ext uri="{FF2B5EF4-FFF2-40B4-BE49-F238E27FC236}">
                <a16:creationId xmlns:a16="http://schemas.microsoft.com/office/drawing/2014/main" id="{41B99189-EB9C-C4A6-06FF-C6C00BFCC9A3}"/>
              </a:ext>
            </a:extLst>
          </p:cNvPr>
          <p:cNvPicPr>
            <a:picLocks noChangeAspect="1"/>
          </p:cNvPicPr>
          <p:nvPr/>
        </p:nvPicPr>
        <p:blipFill>
          <a:blip r:embed="rId4">
            <a:extLst>
              <a:ext uri="{28A0092B-C50C-407E-A947-70E740481C1C}">
                <a14:useLocalDpi xmlns:a14="http://schemas.microsoft.com/office/drawing/2010/main" val="0"/>
              </a:ext>
            </a:extLst>
          </a:blip>
          <a:srcRect l="39702" t="2711" r="1161"/>
          <a:stretch/>
        </p:blipFill>
        <p:spPr>
          <a:xfrm>
            <a:off x="2142056" y="4092394"/>
            <a:ext cx="1236963" cy="1638995"/>
          </a:xfrm>
          <a:prstGeom prst="rect">
            <a:avLst/>
          </a:prstGeom>
        </p:spPr>
      </p:pic>
      <p:pic>
        <p:nvPicPr>
          <p:cNvPr id="22" name="Image 21" descr="Une image contenant friandise, Caractère coloré, confiserie&#10;&#10;Description générée automatiquement">
            <a:extLst>
              <a:ext uri="{FF2B5EF4-FFF2-40B4-BE49-F238E27FC236}">
                <a16:creationId xmlns:a16="http://schemas.microsoft.com/office/drawing/2014/main" id="{6E0925BA-2010-6D44-36B3-79D548100D76}"/>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rot="10800000">
            <a:off x="9019234" y="4741371"/>
            <a:ext cx="842995" cy="751047"/>
          </a:xfrm>
          <a:prstGeom prst="rect">
            <a:avLst/>
          </a:prstGeom>
        </p:spPr>
      </p:pic>
      <p:pic>
        <p:nvPicPr>
          <p:cNvPr id="23" name="Image 22" descr="Une image contenant friandise, Caractère coloré, confiserie&#10;&#10;Description générée automatiquement">
            <a:extLst>
              <a:ext uri="{FF2B5EF4-FFF2-40B4-BE49-F238E27FC236}">
                <a16:creationId xmlns:a16="http://schemas.microsoft.com/office/drawing/2014/main" id="{B6AEBC8D-3223-445B-9AB1-8A9DCD4F9ADB}"/>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10000648" y="4640191"/>
            <a:ext cx="842995" cy="1092088"/>
          </a:xfrm>
          <a:prstGeom prst="rect">
            <a:avLst/>
          </a:prstGeom>
        </p:spPr>
      </p:pic>
      <p:pic>
        <p:nvPicPr>
          <p:cNvPr id="24" name="Image 23" descr="Une image contenant friandise, Caractère coloré, confiserie&#10;&#10;Description générée automatiquement">
            <a:extLst>
              <a:ext uri="{FF2B5EF4-FFF2-40B4-BE49-F238E27FC236}">
                <a16:creationId xmlns:a16="http://schemas.microsoft.com/office/drawing/2014/main" id="{665ED5C8-E5B6-1070-996C-BE1AD341DE0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rot="10800000">
            <a:off x="8176239" y="4741371"/>
            <a:ext cx="842995" cy="1092088"/>
          </a:xfrm>
          <a:prstGeom prst="rect">
            <a:avLst/>
          </a:prstGeom>
        </p:spPr>
      </p:pic>
      <p:pic>
        <p:nvPicPr>
          <p:cNvPr id="9218" name="Picture 2" descr="Minuterie de 4 Minutes – 123Timer">
            <a:extLst>
              <a:ext uri="{FF2B5EF4-FFF2-40B4-BE49-F238E27FC236}">
                <a16:creationId xmlns:a16="http://schemas.microsoft.com/office/drawing/2014/main" id="{345852B1-5FDA-1025-A492-ABC27E7E58F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7479" y="4104410"/>
            <a:ext cx="1071562" cy="1071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5470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0391D7-4422-61E5-4D5E-FD47174EC061}"/>
            </a:ext>
          </a:extLst>
        </p:cNvPr>
        <p:cNvGrpSpPr/>
        <p:nvPr/>
      </p:nvGrpSpPr>
      <p:grpSpPr>
        <a:xfrm>
          <a:off x="0" y="0"/>
          <a:ext cx="0" cy="0"/>
          <a:chOff x="0" y="0"/>
          <a:chExt cx="0" cy="0"/>
        </a:xfrm>
      </p:grpSpPr>
      <p:sp>
        <p:nvSpPr>
          <p:cNvPr id="12" name="Shape 105">
            <a:extLst>
              <a:ext uri="{FF2B5EF4-FFF2-40B4-BE49-F238E27FC236}">
                <a16:creationId xmlns:a16="http://schemas.microsoft.com/office/drawing/2014/main" id="{5F1323B7-25E3-53DB-D03D-066B101A1591}"/>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4" name="Image 3">
            <a:extLst>
              <a:ext uri="{FF2B5EF4-FFF2-40B4-BE49-F238E27FC236}">
                <a16:creationId xmlns:a16="http://schemas.microsoft.com/office/drawing/2014/main" id="{FF367DE1-FA00-FEE3-1A17-58F261C041E3}"/>
              </a:ext>
            </a:extLst>
          </p:cNvPr>
          <p:cNvPicPr>
            <a:picLocks noChangeAspect="1"/>
          </p:cNvPicPr>
          <p:nvPr/>
        </p:nvPicPr>
        <p:blipFill>
          <a:blip r:embed="rId3"/>
          <a:srcRect t="13596" b="13650"/>
          <a:stretch>
            <a:fillRect/>
          </a:stretch>
        </p:blipFill>
        <p:spPr>
          <a:xfrm>
            <a:off x="5469775" y="179648"/>
            <a:ext cx="1038797" cy="755747"/>
          </a:xfrm>
          <a:prstGeom prst="rect">
            <a:avLst/>
          </a:prstGeom>
        </p:spPr>
      </p:pic>
      <p:pic>
        <p:nvPicPr>
          <p:cNvPr id="2" name="Image 1">
            <a:extLst>
              <a:ext uri="{FF2B5EF4-FFF2-40B4-BE49-F238E27FC236}">
                <a16:creationId xmlns:a16="http://schemas.microsoft.com/office/drawing/2014/main" id="{D88835BA-9F5D-401D-797F-9B5BC5620ADC}"/>
              </a:ext>
            </a:extLst>
          </p:cNvPr>
          <p:cNvPicPr>
            <a:picLocks noChangeAspect="1"/>
          </p:cNvPicPr>
          <p:nvPr/>
        </p:nvPicPr>
        <p:blipFill>
          <a:blip r:embed="rId4"/>
          <a:stretch>
            <a:fillRect/>
          </a:stretch>
        </p:blipFill>
        <p:spPr>
          <a:xfrm>
            <a:off x="3225321" y="1092005"/>
            <a:ext cx="5741358" cy="4989101"/>
          </a:xfrm>
          <a:prstGeom prst="rect">
            <a:avLst/>
          </a:prstGeom>
        </p:spPr>
      </p:pic>
    </p:spTree>
    <p:extLst>
      <p:ext uri="{BB962C8B-B14F-4D97-AF65-F5344CB8AC3E}">
        <p14:creationId xmlns:p14="http://schemas.microsoft.com/office/powerpoint/2010/main" val="28239855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07222A-2B41-E553-972F-2B7B1729BFFE}"/>
            </a:ext>
          </a:extLst>
        </p:cNvPr>
        <p:cNvGrpSpPr/>
        <p:nvPr/>
      </p:nvGrpSpPr>
      <p:grpSpPr>
        <a:xfrm>
          <a:off x="0" y="0"/>
          <a:ext cx="0" cy="0"/>
          <a:chOff x="0" y="0"/>
          <a:chExt cx="0" cy="0"/>
        </a:xfrm>
      </p:grpSpPr>
      <p:cxnSp>
        <p:nvCxnSpPr>
          <p:cNvPr id="6" name="Connecteur droit 5">
            <a:extLst>
              <a:ext uri="{FF2B5EF4-FFF2-40B4-BE49-F238E27FC236}">
                <a16:creationId xmlns:a16="http://schemas.microsoft.com/office/drawing/2014/main" id="{3022B69A-4CD6-9EEE-7F02-52C5BDC638EC}"/>
              </a:ext>
            </a:extLst>
          </p:cNvPr>
          <p:cNvCxnSpPr>
            <a:cxnSpLocks/>
          </p:cNvCxnSpPr>
          <p:nvPr/>
        </p:nvCxnSpPr>
        <p:spPr>
          <a:xfrm>
            <a:off x="6096000" y="2130458"/>
            <a:ext cx="0" cy="4298622"/>
          </a:xfrm>
          <a:prstGeom prst="line">
            <a:avLst/>
          </a:prstGeom>
          <a:ln w="57150"/>
        </p:spPr>
        <p:style>
          <a:lnRef idx="1">
            <a:schemeClr val="dk1"/>
          </a:lnRef>
          <a:fillRef idx="0">
            <a:schemeClr val="dk1"/>
          </a:fillRef>
          <a:effectRef idx="0">
            <a:schemeClr val="dk1"/>
          </a:effectRef>
          <a:fontRef idx="minor">
            <a:schemeClr val="tx1"/>
          </a:fontRef>
        </p:style>
      </p:cxnSp>
      <p:sp>
        <p:nvSpPr>
          <p:cNvPr id="12" name="Shape 105">
            <a:extLst>
              <a:ext uri="{FF2B5EF4-FFF2-40B4-BE49-F238E27FC236}">
                <a16:creationId xmlns:a16="http://schemas.microsoft.com/office/drawing/2014/main" id="{F20E0285-200D-4991-F175-D157458D9BDF}"/>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F4B183"/>
          </a:solidFill>
          <a:ln w="0" cap="flat">
            <a:solidFill>
              <a:schemeClr val="bg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pic>
        <p:nvPicPr>
          <p:cNvPr id="4" name="Image 3">
            <a:extLst>
              <a:ext uri="{FF2B5EF4-FFF2-40B4-BE49-F238E27FC236}">
                <a16:creationId xmlns:a16="http://schemas.microsoft.com/office/drawing/2014/main" id="{62682C15-8134-E0AD-A13F-094B327E8488}"/>
              </a:ext>
            </a:extLst>
          </p:cNvPr>
          <p:cNvPicPr>
            <a:picLocks noChangeAspect="1"/>
          </p:cNvPicPr>
          <p:nvPr/>
        </p:nvPicPr>
        <p:blipFill>
          <a:blip r:embed="rId3"/>
          <a:srcRect t="13596" b="13650"/>
          <a:stretch>
            <a:fillRect/>
          </a:stretch>
        </p:blipFill>
        <p:spPr>
          <a:xfrm>
            <a:off x="5469775" y="179648"/>
            <a:ext cx="1038797" cy="755747"/>
          </a:xfrm>
          <a:prstGeom prst="rect">
            <a:avLst/>
          </a:prstGeom>
        </p:spPr>
      </p:pic>
      <p:sp>
        <p:nvSpPr>
          <p:cNvPr id="19" name="Titre 1">
            <a:extLst>
              <a:ext uri="{FF2B5EF4-FFF2-40B4-BE49-F238E27FC236}">
                <a16:creationId xmlns:a16="http://schemas.microsoft.com/office/drawing/2014/main" id="{3DC564F1-B0E8-4502-7434-DD49702A7291}"/>
              </a:ext>
            </a:extLst>
          </p:cNvPr>
          <p:cNvSpPr txBox="1">
            <a:spLocks/>
          </p:cNvSpPr>
          <p:nvPr/>
        </p:nvSpPr>
        <p:spPr>
          <a:xfrm>
            <a:off x="3154944" y="864378"/>
            <a:ext cx="6404059" cy="859981"/>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150000"/>
              </a:lnSpc>
              <a:spcBef>
                <a:spcPct val="0"/>
              </a:spcBef>
              <a:spcAft>
                <a:spcPts val="0"/>
              </a:spcAft>
              <a:buClrTx/>
              <a:buSzTx/>
              <a:buFontTx/>
              <a:buNone/>
              <a:tabLst/>
              <a:defRPr/>
            </a:pPr>
            <a:r>
              <a:rPr kumimoji="0" lang="fr-FR"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rPr>
              <a:t>Cherche la solution au </a:t>
            </a:r>
            <a:r>
              <a:rPr lang="fr-FR" sz="3200" dirty="0">
                <a:solidFill>
                  <a:prstClr val="black"/>
                </a:solidFill>
                <a:latin typeface="Arial" panose="020B0604020202020204" pitchFamily="34" charset="0"/>
                <a:cs typeface="Arial" panose="020B0604020202020204" pitchFamily="34" charset="0"/>
              </a:rPr>
              <a:t>problème</a:t>
            </a:r>
            <a:endParaRPr kumimoji="0" lang="fr-FR" sz="3200" b="0" i="0" u="none" strike="noStrike" kern="1200" cap="none" spc="0" normalizeH="0" baseline="0" noProof="0" dirty="0">
              <a:ln>
                <a:noFill/>
              </a:ln>
              <a:solidFill>
                <a:prstClr val="black"/>
              </a:solidFill>
              <a:effectLst/>
              <a:uLnTx/>
              <a:uFillTx/>
              <a:latin typeface="Arial" panose="020B0604020202020204" pitchFamily="34" charset="0"/>
              <a:ea typeface="+mj-ea"/>
              <a:cs typeface="Arial" panose="020B0604020202020204" pitchFamily="34" charset="0"/>
            </a:endParaRPr>
          </a:p>
        </p:txBody>
      </p:sp>
      <p:pic>
        <p:nvPicPr>
          <p:cNvPr id="9218" name="Picture 2" descr="Minuterie de 4 Minutes – 123Timer">
            <a:extLst>
              <a:ext uri="{FF2B5EF4-FFF2-40B4-BE49-F238E27FC236}">
                <a16:creationId xmlns:a16="http://schemas.microsoft.com/office/drawing/2014/main" id="{2C091842-8FBA-85CA-AA11-FE130A76F6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87479" y="4104410"/>
            <a:ext cx="1071562" cy="1071562"/>
          </a:xfrm>
          <a:prstGeom prst="rect">
            <a:avLst/>
          </a:prstGeom>
          <a:noFill/>
          <a:extLst>
            <a:ext uri="{909E8E84-426E-40DD-AFC4-6F175D3DCCD1}">
              <a14:hiddenFill xmlns:a14="http://schemas.microsoft.com/office/drawing/2010/main">
                <a:solidFill>
                  <a:srgbClr val="FFFFFF"/>
                </a:solidFill>
              </a14:hiddenFill>
            </a:ext>
          </a:extLst>
        </p:spPr>
      </p:pic>
      <p:sp>
        <p:nvSpPr>
          <p:cNvPr id="2" name="Bulle narrative : ronde 7">
            <a:extLst>
              <a:ext uri="{FF2B5EF4-FFF2-40B4-BE49-F238E27FC236}">
                <a16:creationId xmlns:a16="http://schemas.microsoft.com/office/drawing/2014/main" id="{6F4C9CD8-D6A1-6F49-1517-B153488BAEB0}"/>
              </a:ext>
            </a:extLst>
          </p:cNvPr>
          <p:cNvSpPr/>
          <p:nvPr/>
        </p:nvSpPr>
        <p:spPr>
          <a:xfrm>
            <a:off x="703670" y="2170649"/>
            <a:ext cx="4320769" cy="2469542"/>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pPr>
              <a:lnSpc>
                <a:spcPts val="3380"/>
              </a:lnSpc>
              <a:spcAft>
                <a:spcPts val="800"/>
              </a:spcAft>
            </a:pPr>
            <a:r>
              <a:rPr lang="fr-FR" sz="2000" dirty="0">
                <a:solidFill>
                  <a:schemeClr val="tx1"/>
                </a:solidFill>
                <a:latin typeface="Arial" panose="020B0604020202020204" pitchFamily="34" charset="0"/>
                <a:cs typeface="Arial" panose="020B0604020202020204" pitchFamily="34" charset="0"/>
              </a:rPr>
              <a:t>Dans le groupe, il y a </a:t>
            </a:r>
            <a:r>
              <a:rPr lang="fr-FR" sz="2000" b="1" dirty="0">
                <a:solidFill>
                  <a:schemeClr val="tx1"/>
                </a:solidFill>
                <a:latin typeface="BelleAllureCE" panose="02000803000000000000" pitchFamily="2" charset="0"/>
                <a:cs typeface="Arial" panose="020B0604020202020204" pitchFamily="34" charset="0"/>
              </a:rPr>
              <a:t>4</a:t>
            </a:r>
            <a:r>
              <a:rPr lang="fr-FR" sz="2000" dirty="0">
                <a:solidFill>
                  <a:schemeClr val="tx1"/>
                </a:solidFill>
                <a:latin typeface="Arial" panose="020B0604020202020204" pitchFamily="34" charset="0"/>
                <a:cs typeface="Arial" panose="020B0604020202020204" pitchFamily="34" charset="0"/>
              </a:rPr>
              <a:t> élèves. Chacun reçoit par la maitresse </a:t>
            </a:r>
            <a:r>
              <a:rPr lang="fr-FR" sz="2000" b="1" dirty="0">
                <a:solidFill>
                  <a:schemeClr val="tx1"/>
                </a:solidFill>
                <a:latin typeface="BelleAllureCE" panose="02000803000000000000" pitchFamily="2" charset="0"/>
                <a:cs typeface="Arial" panose="020B0604020202020204" pitchFamily="34" charset="0"/>
              </a:rPr>
              <a:t>3</a:t>
            </a:r>
            <a:r>
              <a:rPr lang="fr-FR" sz="2000" dirty="0">
                <a:solidFill>
                  <a:schemeClr val="tx1"/>
                </a:solidFill>
                <a:latin typeface="Arial" panose="020B0604020202020204" pitchFamily="34" charset="0"/>
                <a:cs typeface="Arial" panose="020B0604020202020204" pitchFamily="34" charset="0"/>
              </a:rPr>
              <a:t> cartes à jouer. </a:t>
            </a:r>
          </a:p>
          <a:p>
            <a:pPr>
              <a:lnSpc>
                <a:spcPts val="3380"/>
              </a:lnSpc>
              <a:spcAft>
                <a:spcPts val="800"/>
              </a:spcAft>
            </a:pPr>
            <a:r>
              <a:rPr lang="fr-FR" sz="2000" b="1" dirty="0">
                <a:solidFill>
                  <a:schemeClr val="tx1"/>
                </a:solidFill>
                <a:latin typeface="Arial" panose="020B0604020202020204" pitchFamily="34" charset="0"/>
                <a:cs typeface="Arial" panose="020B0604020202020204" pitchFamily="34" charset="0"/>
              </a:rPr>
              <a:t>Combien la maitresse a-t-elle donné de cartes au groupe ? </a:t>
            </a:r>
          </a:p>
        </p:txBody>
      </p:sp>
      <p:sp>
        <p:nvSpPr>
          <p:cNvPr id="5" name="Bulle narrative : ronde 7">
            <a:extLst>
              <a:ext uri="{FF2B5EF4-FFF2-40B4-BE49-F238E27FC236}">
                <a16:creationId xmlns:a16="http://schemas.microsoft.com/office/drawing/2014/main" id="{3BC98096-3CBD-BA7D-643F-316790FBBE9C}"/>
              </a:ext>
            </a:extLst>
          </p:cNvPr>
          <p:cNvSpPr/>
          <p:nvPr/>
        </p:nvSpPr>
        <p:spPr>
          <a:xfrm>
            <a:off x="7222081" y="2130458"/>
            <a:ext cx="4303160" cy="2043113"/>
          </a:xfrm>
          <a:prstGeom prst="roundRect">
            <a:avLst/>
          </a:prstGeom>
          <a:solidFill>
            <a:srgbClr val="FFE89D"/>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08000" tIns="0" rIns="108000" bIns="0" rtlCol="0" anchor="ctr">
            <a:spAutoFit/>
          </a:bodyPr>
          <a:lstStyle/>
          <a:p>
            <a:r>
              <a:rPr lang="fr-FR" sz="2000" dirty="0">
                <a:solidFill>
                  <a:schemeClr val="tx1"/>
                </a:solidFill>
              </a:rPr>
              <a:t>La fleuriste a 40 roses rouges </a:t>
            </a:r>
            <a:br>
              <a:rPr lang="fr-FR" sz="2000" dirty="0">
                <a:solidFill>
                  <a:schemeClr val="tx1"/>
                </a:solidFill>
              </a:rPr>
            </a:br>
            <a:r>
              <a:rPr lang="fr-FR" sz="2000" dirty="0">
                <a:solidFill>
                  <a:schemeClr val="tx1"/>
                </a:solidFill>
              </a:rPr>
              <a:t>dans son magasin.</a:t>
            </a:r>
          </a:p>
          <a:p>
            <a:r>
              <a:rPr lang="fr-FR" sz="2000" dirty="0">
                <a:solidFill>
                  <a:schemeClr val="tx1"/>
                </a:solidFill>
              </a:rPr>
              <a:t>Elle les vend par bouquets de 10.</a:t>
            </a:r>
          </a:p>
          <a:p>
            <a:endParaRPr lang="fr-FR" sz="2000" dirty="0">
              <a:solidFill>
                <a:schemeClr val="tx1"/>
              </a:solidFill>
            </a:endParaRPr>
          </a:p>
          <a:p>
            <a:r>
              <a:rPr lang="fr-FR" sz="2000" b="1" dirty="0">
                <a:solidFill>
                  <a:schemeClr val="tx1"/>
                </a:solidFill>
              </a:rPr>
              <a:t>Combien de bouquets peut-elle vendre ? </a:t>
            </a:r>
          </a:p>
        </p:txBody>
      </p:sp>
      <p:pic>
        <p:nvPicPr>
          <p:cNvPr id="7" name="Image 6" descr="Une image contenant Produit en papier, papier, fournitures de bureau, conception&#10;&#10;Description générée automatiquement">
            <a:extLst>
              <a:ext uri="{FF2B5EF4-FFF2-40B4-BE49-F238E27FC236}">
                <a16:creationId xmlns:a16="http://schemas.microsoft.com/office/drawing/2014/main" id="{560C8CC8-6BE4-9DD0-647A-33504362B692}"/>
              </a:ext>
            </a:extLst>
          </p:cNvPr>
          <p:cNvPicPr>
            <a:picLocks noChangeAspect="1"/>
          </p:cNvPicPr>
          <p:nvPr/>
        </p:nvPicPr>
        <p:blipFill>
          <a:blip r:embed="rId5"/>
          <a:srcRect l="5252" t="2551" r="14749" b="7032"/>
          <a:stretch/>
        </p:blipFill>
        <p:spPr>
          <a:xfrm>
            <a:off x="3076605" y="4687895"/>
            <a:ext cx="1384794" cy="1565120"/>
          </a:xfrm>
          <a:prstGeom prst="rect">
            <a:avLst/>
          </a:prstGeom>
        </p:spPr>
      </p:pic>
      <p:pic>
        <p:nvPicPr>
          <p:cNvPr id="8" name="Image 7" descr="Une image contenant plante, fleur, Roses de jardin, pétale&#10;&#10;Description générée automatiquement">
            <a:extLst>
              <a:ext uri="{FF2B5EF4-FFF2-40B4-BE49-F238E27FC236}">
                <a16:creationId xmlns:a16="http://schemas.microsoft.com/office/drawing/2014/main" id="{CBB93614-9952-BE5D-B0AB-606D3C7F5816}"/>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8160647" y="4238840"/>
            <a:ext cx="2004571" cy="1741185"/>
          </a:xfrm>
          <a:prstGeom prst="rect">
            <a:avLst/>
          </a:prstGeom>
        </p:spPr>
      </p:pic>
    </p:spTree>
    <p:extLst>
      <p:ext uri="{BB962C8B-B14F-4D97-AF65-F5344CB8AC3E}">
        <p14:creationId xmlns:p14="http://schemas.microsoft.com/office/powerpoint/2010/main" val="40261175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B806D14-3228-97B8-5EEB-3DD918749C76}"/>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41F2618F-AC57-D2D3-84C4-98BDB2A9A14B}"/>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40C82442-5544-3038-D538-7CAEE7E81255}"/>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A95D2B0D-6E0E-46CB-BF5F-6008A550A464}"/>
                </a:ext>
              </a:extLst>
            </p:cNvPr>
            <p:cNvSpPr/>
            <p:nvPr/>
          </p:nvSpPr>
          <p:spPr>
            <a:xfrm>
              <a:off x="0" y="330200"/>
              <a:ext cx="9144000" cy="6527800"/>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ZoneTexte 5">
              <a:extLst>
                <a:ext uri="{FF2B5EF4-FFF2-40B4-BE49-F238E27FC236}">
                  <a16:creationId xmlns:a16="http://schemas.microsoft.com/office/drawing/2014/main" id="{C71F824F-FD21-C9AA-99CA-2D6267A23B2D}"/>
                </a:ext>
              </a:extLst>
            </p:cNvPr>
            <p:cNvSpPr txBox="1"/>
            <p:nvPr/>
          </p:nvSpPr>
          <p:spPr>
            <a:xfrm>
              <a:off x="901558" y="2876353"/>
              <a:ext cx="7674795" cy="2372957"/>
            </a:xfrm>
            <a:prstGeom prst="rect">
              <a:avLst/>
            </a:prstGeom>
            <a:noFill/>
          </p:spPr>
          <p:txBody>
            <a:bodyPr wrap="square" rtlCol="0">
              <a:spAutoFit/>
            </a:bodyPr>
            <a:lstStyle/>
            <a:p>
              <a:endParaRPr lang="fr-FR" sz="2800" b="1" dirty="0">
                <a:solidFill>
                  <a:schemeClr val="bg1"/>
                </a:solidFill>
              </a:endParaRPr>
            </a:p>
            <a:p>
              <a:pPr marL="457200" indent="-457200">
                <a:buFont typeface="Wingdings" panose="05000000000000000000" pitchFamily="2" charset="2"/>
                <a:buChar char="è"/>
              </a:pPr>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sais dénombrer par 10</a:t>
              </a:r>
            </a:p>
            <a:p>
              <a:pPr marL="457200" indent="-457200">
                <a:buFont typeface="Wingdings" panose="05000000000000000000" pitchFamily="2" charset="2"/>
                <a:buChar char="è"/>
              </a:pPr>
              <a:r>
                <a:rPr lang="fr-FR" sz="3200" b="1" dirty="0">
                  <a:solidFill>
                    <a:schemeClr val="bg1"/>
                  </a:solidFill>
                </a:rPr>
                <a:t>J’apprends à construire les nombres jusqu’à 1000 – Je sais interpréter, représenter, lire et écrire des fractions </a:t>
              </a:r>
            </a:p>
          </p:txBody>
        </p:sp>
        <p:pic>
          <p:nvPicPr>
            <p:cNvPr id="7" name="Image 6">
              <a:extLst>
                <a:ext uri="{FF2B5EF4-FFF2-40B4-BE49-F238E27FC236}">
                  <a16:creationId xmlns:a16="http://schemas.microsoft.com/office/drawing/2014/main" id="{FBC52BB5-BB5B-E311-55B0-4445C282879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860023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F1A926-BA91-1500-57BA-E1ACABDA4811}"/>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8B2D1D56-A050-68AB-D70F-153FB650E1CC}"/>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F3D2C75D-0379-4FC3-6F11-D61E63CEEBD6}"/>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4" descr="Jetons empilables - Asco &amp; Celda">
            <a:extLst>
              <a:ext uri="{FF2B5EF4-FFF2-40B4-BE49-F238E27FC236}">
                <a16:creationId xmlns:a16="http://schemas.microsoft.com/office/drawing/2014/main" id="{2A6F0450-9AE9-DDB2-FEA9-E449F3FE5F0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540" t="60116" r="35544" b="174"/>
          <a:stretch>
            <a:fillRect/>
          </a:stretch>
        </p:blipFill>
        <p:spPr bwMode="auto">
          <a:xfrm>
            <a:off x="2488709" y="314262"/>
            <a:ext cx="1057373" cy="1076251"/>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1E609E12-6CE0-7050-7936-13AD610B5A1C}"/>
              </a:ext>
            </a:extLst>
          </p:cNvPr>
          <p:cNvSpPr txBox="1"/>
          <p:nvPr/>
        </p:nvSpPr>
        <p:spPr>
          <a:xfrm>
            <a:off x="123290" y="1704775"/>
            <a:ext cx="5836233" cy="4524315"/>
          </a:xfrm>
          <a:prstGeom prst="rect">
            <a:avLst/>
          </a:prstGeom>
          <a:noFill/>
        </p:spPr>
        <p:txBody>
          <a:bodyPr wrap="square" rtlCol="0">
            <a:spAutoFit/>
          </a:bodyPr>
          <a:lstStyle/>
          <a:p>
            <a:r>
              <a:rPr lang="fr-FR" sz="3200" b="1" dirty="0"/>
              <a:t>1/</a:t>
            </a:r>
            <a:r>
              <a:rPr lang="fr-FR" sz="3200" dirty="0"/>
              <a:t>Dénombre les jetons 1 par 1</a:t>
            </a:r>
          </a:p>
          <a:p>
            <a:r>
              <a:rPr lang="fr-FR" sz="3200" b="1" dirty="0"/>
              <a:t>2/ </a:t>
            </a:r>
            <a:r>
              <a:rPr lang="fr-FR" sz="3200" dirty="0"/>
              <a:t>Ecris la quantité de jetons trouvée</a:t>
            </a:r>
          </a:p>
          <a:p>
            <a:endParaRPr lang="fr-FR" sz="3200" dirty="0"/>
          </a:p>
          <a:p>
            <a:r>
              <a:rPr lang="fr-FR" sz="3200" b="1" dirty="0"/>
              <a:t>3/</a:t>
            </a:r>
            <a:r>
              <a:rPr lang="fr-FR" sz="3200" dirty="0"/>
              <a:t>Range les jetons par paquets de 10 </a:t>
            </a:r>
          </a:p>
          <a:p>
            <a:r>
              <a:rPr lang="fr-FR" sz="3200" b="1" dirty="0"/>
              <a:t>4/ </a:t>
            </a:r>
            <a:r>
              <a:rPr lang="fr-FR" sz="3200" dirty="0"/>
              <a:t>Note le nombre de paquets de 10 et le nombre de jetons seuls restants</a:t>
            </a:r>
            <a:endParaRPr lang="fr-FR" sz="3200" b="1" dirty="0"/>
          </a:p>
        </p:txBody>
      </p:sp>
      <p:pic>
        <p:nvPicPr>
          <p:cNvPr id="12" name="Image 11">
            <a:extLst>
              <a:ext uri="{FF2B5EF4-FFF2-40B4-BE49-F238E27FC236}">
                <a16:creationId xmlns:a16="http://schemas.microsoft.com/office/drawing/2014/main" id="{1CDB5103-0F95-FCD6-8DC3-79211F3A521B}"/>
              </a:ext>
            </a:extLst>
          </p:cNvPr>
          <p:cNvPicPr>
            <a:picLocks noChangeAspect="1"/>
          </p:cNvPicPr>
          <p:nvPr/>
        </p:nvPicPr>
        <p:blipFill>
          <a:blip r:embed="rId4"/>
          <a:srcRect t="13596" b="13650"/>
          <a:stretch>
            <a:fillRect/>
          </a:stretch>
        </p:blipFill>
        <p:spPr>
          <a:xfrm>
            <a:off x="1109451" y="385742"/>
            <a:ext cx="1038797" cy="755747"/>
          </a:xfrm>
          <a:prstGeom prst="rect">
            <a:avLst/>
          </a:prstGeom>
        </p:spPr>
      </p:pic>
      <p:pic>
        <p:nvPicPr>
          <p:cNvPr id="18" name="Image 17">
            <a:extLst>
              <a:ext uri="{FF2B5EF4-FFF2-40B4-BE49-F238E27FC236}">
                <a16:creationId xmlns:a16="http://schemas.microsoft.com/office/drawing/2014/main" id="{D393CDC6-C3C7-9FAB-7918-E53524DAC5B6}"/>
              </a:ext>
            </a:extLst>
          </p:cNvPr>
          <p:cNvPicPr>
            <a:picLocks noChangeAspect="1"/>
          </p:cNvPicPr>
          <p:nvPr/>
        </p:nvPicPr>
        <p:blipFill>
          <a:blip r:embed="rId5"/>
          <a:stretch>
            <a:fillRect/>
          </a:stretch>
        </p:blipFill>
        <p:spPr>
          <a:xfrm>
            <a:off x="6396547" y="881696"/>
            <a:ext cx="4083093" cy="5230731"/>
          </a:xfrm>
          <a:prstGeom prst="rect">
            <a:avLst/>
          </a:prstGeom>
        </p:spPr>
      </p:pic>
      <p:pic>
        <p:nvPicPr>
          <p:cNvPr id="19" name="Picture 2" descr="fiche › Pride Mobility France">
            <a:extLst>
              <a:ext uri="{FF2B5EF4-FFF2-40B4-BE49-F238E27FC236}">
                <a16:creationId xmlns:a16="http://schemas.microsoft.com/office/drawing/2014/main" id="{04E145DB-6047-65D6-6A44-1DFA051C884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20100" y="191451"/>
            <a:ext cx="1144327" cy="11443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8206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B55FFC-3C2F-CF00-EE0A-BB851D35EA54}"/>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0A3D1960-0BD9-F9CE-DD1C-AE58A5F3FC9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B493ECD1-2E92-25FB-72EB-8C0B866D5A8A}"/>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Picture 4" descr="Jetons empilables - Asco &amp; Celda">
            <a:extLst>
              <a:ext uri="{FF2B5EF4-FFF2-40B4-BE49-F238E27FC236}">
                <a16:creationId xmlns:a16="http://schemas.microsoft.com/office/drawing/2014/main" id="{DC490AD8-1ECD-395F-743E-1B19C53B257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540" t="60116" r="35544" b="174"/>
          <a:stretch>
            <a:fillRect/>
          </a:stretch>
        </p:blipFill>
        <p:spPr bwMode="auto">
          <a:xfrm>
            <a:off x="2488709" y="314262"/>
            <a:ext cx="1057373" cy="1076251"/>
          </a:xfrm>
          <a:prstGeom prst="rect">
            <a:avLst/>
          </a:prstGeom>
          <a:noFill/>
          <a:extLst>
            <a:ext uri="{909E8E84-426E-40DD-AFC4-6F175D3DCCD1}">
              <a14:hiddenFill xmlns:a14="http://schemas.microsoft.com/office/drawing/2010/main">
                <a:solidFill>
                  <a:srgbClr val="FFFFFF"/>
                </a:solidFill>
              </a14:hiddenFill>
            </a:ext>
          </a:extLst>
        </p:spPr>
      </p:pic>
      <p:sp>
        <p:nvSpPr>
          <p:cNvPr id="5" name="ZoneTexte 4">
            <a:extLst>
              <a:ext uri="{FF2B5EF4-FFF2-40B4-BE49-F238E27FC236}">
                <a16:creationId xmlns:a16="http://schemas.microsoft.com/office/drawing/2014/main" id="{72921D60-F605-F0D9-2740-2AE58B83A01B}"/>
              </a:ext>
            </a:extLst>
          </p:cNvPr>
          <p:cNvSpPr txBox="1"/>
          <p:nvPr/>
        </p:nvSpPr>
        <p:spPr>
          <a:xfrm>
            <a:off x="123290" y="1704775"/>
            <a:ext cx="5836233" cy="4524315"/>
          </a:xfrm>
          <a:prstGeom prst="rect">
            <a:avLst/>
          </a:prstGeom>
          <a:noFill/>
        </p:spPr>
        <p:txBody>
          <a:bodyPr wrap="square" rtlCol="0">
            <a:spAutoFit/>
          </a:bodyPr>
          <a:lstStyle/>
          <a:p>
            <a:r>
              <a:rPr lang="fr-FR" sz="3200" b="1" dirty="0"/>
              <a:t>1/</a:t>
            </a:r>
            <a:r>
              <a:rPr lang="fr-FR" sz="3200" dirty="0"/>
              <a:t>Dénombre les jetons 1 par 1</a:t>
            </a:r>
          </a:p>
          <a:p>
            <a:r>
              <a:rPr lang="fr-FR" sz="3200" b="1" dirty="0"/>
              <a:t>2/ </a:t>
            </a:r>
            <a:r>
              <a:rPr lang="fr-FR" sz="3200" dirty="0"/>
              <a:t>Ecris la quantité de jetons trouvée</a:t>
            </a:r>
          </a:p>
          <a:p>
            <a:endParaRPr lang="fr-FR" sz="3200" dirty="0"/>
          </a:p>
          <a:p>
            <a:r>
              <a:rPr lang="fr-FR" sz="3200" b="1" dirty="0"/>
              <a:t>3/</a:t>
            </a:r>
            <a:r>
              <a:rPr lang="fr-FR" sz="3200" dirty="0"/>
              <a:t>Range les jetons par paquets de 10 </a:t>
            </a:r>
          </a:p>
          <a:p>
            <a:r>
              <a:rPr lang="fr-FR" sz="3200" b="1" dirty="0"/>
              <a:t>4/ </a:t>
            </a:r>
            <a:r>
              <a:rPr lang="fr-FR" sz="3200" dirty="0"/>
              <a:t>Note le nombre de paquets de 10 et le nombre de jetons seuls restants</a:t>
            </a:r>
            <a:endParaRPr lang="fr-FR" sz="3200" b="1" dirty="0"/>
          </a:p>
        </p:txBody>
      </p:sp>
      <p:pic>
        <p:nvPicPr>
          <p:cNvPr id="8" name="Image 7">
            <a:extLst>
              <a:ext uri="{FF2B5EF4-FFF2-40B4-BE49-F238E27FC236}">
                <a16:creationId xmlns:a16="http://schemas.microsoft.com/office/drawing/2014/main" id="{9D822CA1-EE65-5314-5B8C-A76D1AE90258}"/>
              </a:ext>
            </a:extLst>
          </p:cNvPr>
          <p:cNvPicPr>
            <a:picLocks noChangeAspect="1"/>
          </p:cNvPicPr>
          <p:nvPr/>
        </p:nvPicPr>
        <p:blipFill>
          <a:blip r:embed="rId4"/>
          <a:stretch>
            <a:fillRect/>
          </a:stretch>
        </p:blipFill>
        <p:spPr>
          <a:xfrm>
            <a:off x="10560829" y="196524"/>
            <a:ext cx="1352120" cy="1889930"/>
          </a:xfrm>
          <a:prstGeom prst="rect">
            <a:avLst/>
          </a:prstGeom>
        </p:spPr>
      </p:pic>
      <p:sp>
        <p:nvSpPr>
          <p:cNvPr id="9" name="ZoneTexte 8">
            <a:extLst>
              <a:ext uri="{FF2B5EF4-FFF2-40B4-BE49-F238E27FC236}">
                <a16:creationId xmlns:a16="http://schemas.microsoft.com/office/drawing/2014/main" id="{2D2E92C8-FBAA-50A8-AB27-996686F10F06}"/>
              </a:ext>
            </a:extLst>
          </p:cNvPr>
          <p:cNvSpPr txBox="1"/>
          <p:nvPr/>
        </p:nvSpPr>
        <p:spPr>
          <a:xfrm>
            <a:off x="6306359" y="3173087"/>
            <a:ext cx="5606590" cy="89255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Numerus</a:t>
            </a:r>
          </a:p>
          <a:p>
            <a:r>
              <a:rPr lang="fr-FR" sz="2600" b="1" dirty="0"/>
              <a:t>2/ </a:t>
            </a:r>
            <a:r>
              <a:rPr lang="fr-FR" sz="2600" dirty="0"/>
              <a:t>Avance à ton rythme</a:t>
            </a:r>
            <a:endParaRPr lang="fr-FR" sz="2600" b="1" dirty="0"/>
          </a:p>
        </p:txBody>
      </p:sp>
      <p:pic>
        <p:nvPicPr>
          <p:cNvPr id="12" name="Image 11">
            <a:extLst>
              <a:ext uri="{FF2B5EF4-FFF2-40B4-BE49-F238E27FC236}">
                <a16:creationId xmlns:a16="http://schemas.microsoft.com/office/drawing/2014/main" id="{646343F2-82FD-2A49-B398-A88DC0110E7D}"/>
              </a:ext>
            </a:extLst>
          </p:cNvPr>
          <p:cNvPicPr>
            <a:picLocks noChangeAspect="1"/>
          </p:cNvPicPr>
          <p:nvPr/>
        </p:nvPicPr>
        <p:blipFill>
          <a:blip r:embed="rId5"/>
          <a:srcRect t="13596" b="13650"/>
          <a:stretch>
            <a:fillRect/>
          </a:stretch>
        </p:blipFill>
        <p:spPr>
          <a:xfrm>
            <a:off x="1109451" y="385742"/>
            <a:ext cx="1038797" cy="755747"/>
          </a:xfrm>
          <a:prstGeom prst="rect">
            <a:avLst/>
          </a:prstGeom>
        </p:spPr>
      </p:pic>
    </p:spTree>
    <p:extLst>
      <p:ext uri="{BB962C8B-B14F-4D97-AF65-F5344CB8AC3E}">
        <p14:creationId xmlns:p14="http://schemas.microsoft.com/office/powerpoint/2010/main" val="12883998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8494CE5-932C-E132-4435-4EF5B391A860}"/>
              </a:ext>
            </a:extLst>
          </p:cNvPr>
          <p:cNvSpPr>
            <a:spLocks noGrp="1"/>
          </p:cNvSpPr>
          <p:nvPr>
            <p:ph type="title"/>
          </p:nvPr>
        </p:nvSpPr>
        <p:spPr/>
        <p:txBody>
          <a:bodyPr>
            <a:normAutofit/>
          </a:bodyPr>
          <a:lstStyle/>
          <a:p>
            <a:endParaRPr lang="fr-FR"/>
          </a:p>
        </p:txBody>
      </p:sp>
      <p:sp>
        <p:nvSpPr>
          <p:cNvPr id="3" name="Espace réservé du texte 2">
            <a:extLst>
              <a:ext uri="{FF2B5EF4-FFF2-40B4-BE49-F238E27FC236}">
                <a16:creationId xmlns:a16="http://schemas.microsoft.com/office/drawing/2014/main" id="{10055F95-7248-9B6C-188B-1775883C4FF2}"/>
              </a:ext>
            </a:extLst>
          </p:cNvPr>
          <p:cNvSpPr>
            <a:spLocks noGrp="1"/>
          </p:cNvSpPr>
          <p:nvPr>
            <p:ph type="body" idx="1"/>
          </p:nvPr>
        </p:nvSpPr>
        <p:spPr/>
        <p:txBody>
          <a:bodyPr/>
          <a:lstStyle/>
          <a:p>
            <a:endParaRPr lang="fr-FR"/>
          </a:p>
        </p:txBody>
      </p:sp>
      <p:grpSp>
        <p:nvGrpSpPr>
          <p:cNvPr id="4" name="Groupe 3">
            <a:extLst>
              <a:ext uri="{FF2B5EF4-FFF2-40B4-BE49-F238E27FC236}">
                <a16:creationId xmlns:a16="http://schemas.microsoft.com/office/drawing/2014/main" id="{DA6D2F8E-6EA5-4D8C-4DC4-593D62F1A3D8}"/>
              </a:ext>
            </a:extLst>
          </p:cNvPr>
          <p:cNvGrpSpPr/>
          <p:nvPr/>
        </p:nvGrpSpPr>
        <p:grpSpPr>
          <a:xfrm>
            <a:off x="0" y="0"/>
            <a:ext cx="12192000" cy="6858000"/>
            <a:chOff x="0" y="330200"/>
            <a:chExt cx="9144000" cy="6527800"/>
          </a:xfrm>
        </p:grpSpPr>
        <p:sp>
          <p:nvSpPr>
            <p:cNvPr id="5" name="Rectangle 4">
              <a:extLst>
                <a:ext uri="{FF2B5EF4-FFF2-40B4-BE49-F238E27FC236}">
                  <a16:creationId xmlns:a16="http://schemas.microsoft.com/office/drawing/2014/main" id="{843CDB1B-99AF-6111-F5E4-78DE3F22E6E1}"/>
                </a:ext>
              </a:extLst>
            </p:cNvPr>
            <p:cNvSpPr/>
            <p:nvPr/>
          </p:nvSpPr>
          <p:spPr>
            <a:xfrm>
              <a:off x="0" y="330200"/>
              <a:ext cx="9144000" cy="652780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C98047B5-7A54-A816-F539-2F02E18E4993}"/>
                </a:ext>
              </a:extLst>
            </p:cNvPr>
            <p:cNvSpPr txBox="1"/>
            <p:nvPr/>
          </p:nvSpPr>
          <p:spPr>
            <a:xfrm>
              <a:off x="1017142" y="2762493"/>
              <a:ext cx="7741577" cy="2431548"/>
            </a:xfrm>
            <a:prstGeom prst="rect">
              <a:avLst/>
            </a:prstGeom>
            <a:noFill/>
          </p:spPr>
          <p:txBody>
            <a:bodyPr wrap="square" rtlCol="0">
              <a:spAutoFit/>
            </a:bodyPr>
            <a:lstStyle/>
            <a:p>
              <a:endParaRPr lang="fr-FR" sz="3200" b="1" dirty="0">
                <a:solidFill>
                  <a:schemeClr val="bg1"/>
                </a:solidFill>
              </a:endParaRPr>
            </a:p>
            <a:p>
              <a:pPr marL="457200" indent="-457200">
                <a:buFont typeface="Wingdings" panose="05000000000000000000" pitchFamily="2" charset="2"/>
                <a:buChar char="è"/>
              </a:pPr>
              <a:r>
                <a:rPr lang="fr-FR" sz="3200" b="1" dirty="0">
                  <a:solidFill>
                    <a:schemeClr val="bg1"/>
                  </a:solidFill>
                </a:rPr>
                <a:t>Je connais la suite des nombres et je sais ordonner les nombres dans l’ordre croissant et décroissant</a:t>
              </a:r>
            </a:p>
            <a:p>
              <a:pPr marL="457200" indent="-457200">
                <a:buFont typeface="Wingdings" panose="05000000000000000000" pitchFamily="2" charset="2"/>
                <a:buChar char="è"/>
              </a:pPr>
              <a:r>
                <a:rPr lang="fr-FR" sz="3200" b="1" dirty="0">
                  <a:solidFill>
                    <a:schemeClr val="bg1"/>
                  </a:solidFill>
                </a:rPr>
                <a:t>Je sais interpréter, représenter, lire et écrire des fractions &lt; ou = 1</a:t>
              </a:r>
            </a:p>
          </p:txBody>
        </p:sp>
        <p:pic>
          <p:nvPicPr>
            <p:cNvPr id="7" name="Image 6">
              <a:extLst>
                <a:ext uri="{FF2B5EF4-FFF2-40B4-BE49-F238E27FC236}">
                  <a16:creationId xmlns:a16="http://schemas.microsoft.com/office/drawing/2014/main" id="{FBD875D2-605B-FCF4-29D9-88469696B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54425" y="571176"/>
              <a:ext cx="1835150" cy="1266164"/>
            </a:xfrm>
            <a:prstGeom prst="rect">
              <a:avLst/>
            </a:prstGeom>
          </p:spPr>
        </p:pic>
      </p:grpSp>
    </p:spTree>
    <p:extLst>
      <p:ext uri="{BB962C8B-B14F-4D97-AF65-F5344CB8AC3E}">
        <p14:creationId xmlns:p14="http://schemas.microsoft.com/office/powerpoint/2010/main" val="1163270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731A2-1263-6347-6BE6-1FF9831CEDCC}"/>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0AB19736-1436-D420-D3ED-671754FA3E34}"/>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677E575D-4D7C-91A2-72C3-22B2E2281E41}"/>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Image 2">
            <a:extLst>
              <a:ext uri="{FF2B5EF4-FFF2-40B4-BE49-F238E27FC236}">
                <a16:creationId xmlns:a16="http://schemas.microsoft.com/office/drawing/2014/main" id="{F49AB035-8267-2467-1345-F890AE680D5D}"/>
              </a:ext>
            </a:extLst>
          </p:cNvPr>
          <p:cNvPicPr>
            <a:picLocks noChangeAspect="1"/>
          </p:cNvPicPr>
          <p:nvPr/>
        </p:nvPicPr>
        <p:blipFill>
          <a:blip r:embed="rId3"/>
          <a:stretch>
            <a:fillRect/>
          </a:stretch>
        </p:blipFill>
        <p:spPr>
          <a:xfrm>
            <a:off x="1025841" y="111694"/>
            <a:ext cx="1337213" cy="1895500"/>
          </a:xfrm>
          <a:prstGeom prst="rect">
            <a:avLst/>
          </a:prstGeom>
        </p:spPr>
      </p:pic>
      <p:sp>
        <p:nvSpPr>
          <p:cNvPr id="9" name="ZoneTexte 8">
            <a:extLst>
              <a:ext uri="{FF2B5EF4-FFF2-40B4-BE49-F238E27FC236}">
                <a16:creationId xmlns:a16="http://schemas.microsoft.com/office/drawing/2014/main" id="{8FB05578-0940-0DEC-02A6-9E3EA3A417CD}"/>
              </a:ext>
            </a:extLst>
          </p:cNvPr>
          <p:cNvSpPr txBox="1"/>
          <p:nvPr/>
        </p:nvSpPr>
        <p:spPr>
          <a:xfrm>
            <a:off x="449496" y="2782669"/>
            <a:ext cx="5606590" cy="1754326"/>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 livre des nombres 2</a:t>
            </a:r>
          </a:p>
          <a:p>
            <a:r>
              <a:rPr lang="fr-FR" sz="2600" b="1" dirty="0"/>
              <a:t>2/ </a:t>
            </a:r>
            <a:r>
              <a:rPr lang="fr-FR" sz="2600" dirty="0"/>
              <a:t>Observe </a:t>
            </a:r>
            <a:r>
              <a:rPr lang="fr-FR" sz="2800" dirty="0"/>
              <a:t>la fleur numérique de l’encadré de la 1</a:t>
            </a:r>
            <a:r>
              <a:rPr lang="fr-FR" sz="2800" baseline="30000" dirty="0"/>
              <a:t>ère</a:t>
            </a:r>
            <a:r>
              <a:rPr lang="fr-FR" sz="2800" dirty="0"/>
              <a:t> page</a:t>
            </a:r>
            <a:endParaRPr lang="fr-FR" sz="2600" b="1" dirty="0"/>
          </a:p>
        </p:txBody>
      </p:sp>
      <p:pic>
        <p:nvPicPr>
          <p:cNvPr id="13" name="Picture 4" descr="Cartes à tâches en numération sur la valeur des chiffres - L'école  d'Ailleurs">
            <a:extLst>
              <a:ext uri="{FF2B5EF4-FFF2-40B4-BE49-F238E27FC236}">
                <a16:creationId xmlns:a16="http://schemas.microsoft.com/office/drawing/2014/main" id="{60D0B68F-A3DB-DEE9-8ACB-6AB539EC9C4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7514" y="294299"/>
            <a:ext cx="2052434" cy="1174794"/>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a:extLst>
              <a:ext uri="{FF2B5EF4-FFF2-40B4-BE49-F238E27FC236}">
                <a16:creationId xmlns:a16="http://schemas.microsoft.com/office/drawing/2014/main" id="{6A552267-A30F-AB31-1C72-E3B519689AC7}"/>
              </a:ext>
            </a:extLst>
          </p:cNvPr>
          <p:cNvPicPr>
            <a:picLocks noChangeAspect="1"/>
          </p:cNvPicPr>
          <p:nvPr/>
        </p:nvPicPr>
        <p:blipFill>
          <a:blip r:embed="rId5"/>
          <a:srcRect t="13596" b="13650"/>
          <a:stretch>
            <a:fillRect/>
          </a:stretch>
        </p:blipFill>
        <p:spPr>
          <a:xfrm>
            <a:off x="10781515" y="303697"/>
            <a:ext cx="1038797" cy="755747"/>
          </a:xfrm>
          <a:prstGeom prst="rect">
            <a:avLst/>
          </a:prstGeom>
        </p:spPr>
      </p:pic>
      <p:sp>
        <p:nvSpPr>
          <p:cNvPr id="15" name="ZoneTexte 14">
            <a:extLst>
              <a:ext uri="{FF2B5EF4-FFF2-40B4-BE49-F238E27FC236}">
                <a16:creationId xmlns:a16="http://schemas.microsoft.com/office/drawing/2014/main" id="{BA59136D-105E-87EC-39D8-EF777BDC5AE4}"/>
              </a:ext>
            </a:extLst>
          </p:cNvPr>
          <p:cNvSpPr txBox="1"/>
          <p:nvPr/>
        </p:nvSpPr>
        <p:spPr>
          <a:xfrm>
            <a:off x="6211117" y="1660656"/>
            <a:ext cx="5684397" cy="4893647"/>
          </a:xfrm>
          <a:prstGeom prst="rect">
            <a:avLst/>
          </a:prstGeom>
          <a:noFill/>
        </p:spPr>
        <p:txBody>
          <a:bodyPr wrap="square">
            <a:spAutoFit/>
          </a:bodyPr>
          <a:lstStyle/>
          <a:p>
            <a:r>
              <a:rPr lang="fr-FR" sz="2600" u="sng" dirty="0"/>
              <a:t>Règle d’utilisation des cartons-nombres</a:t>
            </a:r>
          </a:p>
          <a:p>
            <a:endParaRPr lang="fr-FR" sz="2600" u="sng" dirty="0"/>
          </a:p>
          <a:p>
            <a:r>
              <a:rPr lang="fr-FR" sz="2600" dirty="0"/>
              <a:t>Pour fabriquer un nombre avec les cartons-nombres, je dois superposer les cartons les uns sur les autres : d’abord celui qui représente les centaines (le plus grand) puis, par-dessus, celui qui représente les dizaines, puis par-dessus, celui des unités. </a:t>
            </a:r>
          </a:p>
          <a:p>
            <a:r>
              <a:rPr lang="fr-FR" sz="2600" dirty="0"/>
              <a:t>Je superpose bien les cartons en me servant de la bande colorée à droite comme repère.</a:t>
            </a:r>
          </a:p>
        </p:txBody>
      </p:sp>
    </p:spTree>
    <p:extLst>
      <p:ext uri="{BB962C8B-B14F-4D97-AF65-F5344CB8AC3E}">
        <p14:creationId xmlns:p14="http://schemas.microsoft.com/office/powerpoint/2010/main" val="9742361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4304A9-89CC-C556-FDE8-63FF5F675BC2}"/>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DEAA6599-14CA-1694-4059-E19D3554B4CE}"/>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6D788C50-91A6-432D-CA39-8E4ECE2AA8B4}"/>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ZoneTexte 8">
            <a:extLst>
              <a:ext uri="{FF2B5EF4-FFF2-40B4-BE49-F238E27FC236}">
                <a16:creationId xmlns:a16="http://schemas.microsoft.com/office/drawing/2014/main" id="{45122C45-4209-FB36-126A-95CBB87E522F}"/>
              </a:ext>
            </a:extLst>
          </p:cNvPr>
          <p:cNvSpPr txBox="1"/>
          <p:nvPr/>
        </p:nvSpPr>
        <p:spPr>
          <a:xfrm>
            <a:off x="1473527" y="667105"/>
            <a:ext cx="2951250" cy="584775"/>
          </a:xfrm>
          <a:prstGeom prst="rect">
            <a:avLst/>
          </a:prstGeom>
          <a:noFill/>
        </p:spPr>
        <p:txBody>
          <a:bodyPr wrap="square" rtlCol="0">
            <a:spAutoFit/>
          </a:bodyPr>
          <a:lstStyle/>
          <a:p>
            <a:r>
              <a:rPr lang="fr-FR" sz="3200" dirty="0"/>
              <a:t>Regarde la vidéo</a:t>
            </a:r>
          </a:p>
        </p:txBody>
      </p:sp>
      <p:pic>
        <p:nvPicPr>
          <p:cNvPr id="2" name="20251028-0916-18.0297750">
            <a:hlinkClick r:id="" action="ppaction://media"/>
            <a:extLst>
              <a:ext uri="{FF2B5EF4-FFF2-40B4-BE49-F238E27FC236}">
                <a16:creationId xmlns:a16="http://schemas.microsoft.com/office/drawing/2014/main" id="{ECA9CD32-1450-F296-3A64-35B6FAEBEDA5}"/>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8339" y="1492193"/>
            <a:ext cx="6017747" cy="4510747"/>
          </a:xfrm>
          <a:prstGeom prst="rect">
            <a:avLst/>
          </a:prstGeom>
        </p:spPr>
      </p:pic>
      <p:pic>
        <p:nvPicPr>
          <p:cNvPr id="4" name="Picture 4" descr="Cartes à tâches en numération sur la valeur des chiffres - L'école  d'Ailleurs">
            <a:extLst>
              <a:ext uri="{FF2B5EF4-FFF2-40B4-BE49-F238E27FC236}">
                <a16:creationId xmlns:a16="http://schemas.microsoft.com/office/drawing/2014/main" id="{279F1218-8C64-1823-9654-26FA7F25E6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57514" y="294299"/>
            <a:ext cx="2052434" cy="1174794"/>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 4">
            <a:extLst>
              <a:ext uri="{FF2B5EF4-FFF2-40B4-BE49-F238E27FC236}">
                <a16:creationId xmlns:a16="http://schemas.microsoft.com/office/drawing/2014/main" id="{F87CE842-BA79-0286-B01C-DE521253EEA4}"/>
              </a:ext>
            </a:extLst>
          </p:cNvPr>
          <p:cNvPicPr>
            <a:picLocks noChangeAspect="1"/>
          </p:cNvPicPr>
          <p:nvPr/>
        </p:nvPicPr>
        <p:blipFill>
          <a:blip r:embed="rId7"/>
          <a:srcRect t="13596" b="13650"/>
          <a:stretch>
            <a:fillRect/>
          </a:stretch>
        </p:blipFill>
        <p:spPr>
          <a:xfrm>
            <a:off x="10781515" y="303697"/>
            <a:ext cx="1038797" cy="755747"/>
          </a:xfrm>
          <a:prstGeom prst="rect">
            <a:avLst/>
          </a:prstGeom>
        </p:spPr>
      </p:pic>
      <p:sp>
        <p:nvSpPr>
          <p:cNvPr id="8" name="ZoneTexte 7">
            <a:extLst>
              <a:ext uri="{FF2B5EF4-FFF2-40B4-BE49-F238E27FC236}">
                <a16:creationId xmlns:a16="http://schemas.microsoft.com/office/drawing/2014/main" id="{1FAB5FFF-9D2C-71D0-8CEA-6CF871F4C276}"/>
              </a:ext>
            </a:extLst>
          </p:cNvPr>
          <p:cNvSpPr txBox="1"/>
          <p:nvPr/>
        </p:nvSpPr>
        <p:spPr>
          <a:xfrm>
            <a:off x="6210640" y="2007194"/>
            <a:ext cx="5452037" cy="1077218"/>
          </a:xfrm>
          <a:prstGeom prst="rect">
            <a:avLst/>
          </a:prstGeom>
          <a:noFill/>
        </p:spPr>
        <p:txBody>
          <a:bodyPr wrap="square">
            <a:spAutoFit/>
          </a:bodyPr>
          <a:lstStyle/>
          <a:p>
            <a:pPr algn="ctr"/>
            <a:r>
              <a:rPr lang="fr-FR" sz="3200" dirty="0"/>
              <a:t>Lis et fabrique le nombre avec les cartons</a:t>
            </a:r>
          </a:p>
        </p:txBody>
      </p:sp>
      <p:sp>
        <p:nvSpPr>
          <p:cNvPr id="13" name="ZoneTexte 12">
            <a:extLst>
              <a:ext uri="{FF2B5EF4-FFF2-40B4-BE49-F238E27FC236}">
                <a16:creationId xmlns:a16="http://schemas.microsoft.com/office/drawing/2014/main" id="{49F36E16-9868-98B1-8E9A-22536828DB92}"/>
              </a:ext>
            </a:extLst>
          </p:cNvPr>
          <p:cNvSpPr txBox="1"/>
          <p:nvPr/>
        </p:nvSpPr>
        <p:spPr>
          <a:xfrm>
            <a:off x="6647381" y="3398222"/>
            <a:ext cx="4897282" cy="3170099"/>
          </a:xfrm>
          <a:prstGeom prst="rect">
            <a:avLst/>
          </a:prstGeom>
          <a:noFill/>
        </p:spPr>
        <p:txBody>
          <a:bodyPr wrap="square" rtlCol="0">
            <a:spAutoFit/>
          </a:bodyPr>
          <a:lstStyle/>
          <a:p>
            <a:pPr algn="ctr"/>
            <a:r>
              <a:rPr lang="fr-FR" sz="3600" dirty="0">
                <a:solidFill>
                  <a:srgbClr val="0070C0"/>
                </a:solidFill>
              </a:rPr>
              <a:t>deux-cent-quarante-six</a:t>
            </a:r>
          </a:p>
          <a:p>
            <a:pPr algn="ctr"/>
            <a:endParaRPr lang="fr-FR" sz="3600" dirty="0">
              <a:solidFill>
                <a:srgbClr val="0070C0"/>
              </a:solidFill>
            </a:endParaRPr>
          </a:p>
          <a:p>
            <a:pPr algn="ctr"/>
            <a:r>
              <a:rPr lang="fr-FR" sz="3600" dirty="0">
                <a:solidFill>
                  <a:srgbClr val="0070C0"/>
                </a:solidFill>
              </a:rPr>
              <a:t>sept-cent-quatre</a:t>
            </a:r>
          </a:p>
          <a:p>
            <a:pPr algn="ctr"/>
            <a:endParaRPr lang="fr-FR" sz="2000" dirty="0">
              <a:solidFill>
                <a:srgbClr val="0070C0"/>
              </a:solidFill>
            </a:endParaRPr>
          </a:p>
          <a:p>
            <a:pPr algn="ctr"/>
            <a:r>
              <a:rPr lang="fr-FR" sz="3600" dirty="0">
                <a:solidFill>
                  <a:srgbClr val="0070C0"/>
                </a:solidFill>
              </a:rPr>
              <a:t>quatre-cent-vingt</a:t>
            </a:r>
            <a:endParaRPr lang="fr-FR" sz="2000" dirty="0">
              <a:solidFill>
                <a:srgbClr val="0070C0"/>
              </a:solidFill>
            </a:endParaRPr>
          </a:p>
          <a:p>
            <a:pPr algn="ctr"/>
            <a:endParaRPr lang="fr-FR" sz="3600" dirty="0">
              <a:solidFill>
                <a:srgbClr val="0070C0"/>
              </a:solidFill>
            </a:endParaRPr>
          </a:p>
        </p:txBody>
      </p:sp>
    </p:spTree>
    <p:extLst>
      <p:ext uri="{BB962C8B-B14F-4D97-AF65-F5344CB8AC3E}">
        <p14:creationId xmlns:p14="http://schemas.microsoft.com/office/powerpoint/2010/main" val="535924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063"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2"/>
                </p:tgtEl>
              </p:cMediaNode>
            </p:video>
            <p:seq concurrent="1" nextAc="seek">
              <p:cTn id="13" restart="whenNotActive" fill="hold" evtFilter="cancelBubble" nodeType="interactiveSeq">
                <p:stCondLst>
                  <p:cond evt="onClick" delay="0">
                    <p:tgtEl>
                      <p:spTgt spid="2"/>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2"/>
                                        </p:tgtEl>
                                      </p:cBhvr>
                                    </p:cmd>
                                  </p:childTnLst>
                                </p:cTn>
                              </p:par>
                            </p:childTnLst>
                          </p:cTn>
                        </p:par>
                      </p:childTnLst>
                    </p:cTn>
                  </p:par>
                </p:childTnLst>
              </p:cTn>
              <p:nextCondLst>
                <p:cond evt="onClick" delay="0">
                  <p:tgtEl>
                    <p:spTgt spid="2"/>
                  </p:tgtEl>
                </p:cond>
              </p:nextCondLst>
            </p:seq>
          </p:childTnLst>
        </p:cTn>
      </p:par>
    </p:tnLst>
    <p:bldLst>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707333-57A0-8561-7101-9ABCFBB92D0C}"/>
            </a:ext>
          </a:extLst>
        </p:cNvPr>
        <p:cNvGrpSpPr/>
        <p:nvPr/>
      </p:nvGrpSpPr>
      <p:grpSpPr>
        <a:xfrm>
          <a:off x="0" y="0"/>
          <a:ext cx="0" cy="0"/>
          <a:chOff x="0" y="0"/>
          <a:chExt cx="0" cy="0"/>
        </a:xfrm>
      </p:grpSpPr>
      <p:sp>
        <p:nvSpPr>
          <p:cNvPr id="6" name="Shape 105">
            <a:extLst>
              <a:ext uri="{FF2B5EF4-FFF2-40B4-BE49-F238E27FC236}">
                <a16:creationId xmlns:a16="http://schemas.microsoft.com/office/drawing/2014/main" id="{7B5C3BDC-B4EE-5BD1-7D51-92C44850B933}"/>
              </a:ext>
            </a:extLst>
          </p:cNvPr>
          <p:cNvSpPr/>
          <p:nvPr/>
        </p:nvSpPr>
        <p:spPr>
          <a:xfrm>
            <a:off x="0" y="-1"/>
            <a:ext cx="2051685" cy="1763395"/>
          </a:xfrm>
          <a:custGeom>
            <a:avLst/>
            <a:gdLst/>
            <a:ahLst/>
            <a:cxnLst/>
            <a:rect l="0" t="0" r="0" b="0"/>
            <a:pathLst>
              <a:path w="2051948" h="1764030">
                <a:moveTo>
                  <a:pt x="0" y="0"/>
                </a:moveTo>
                <a:lnTo>
                  <a:pt x="2051948" y="0"/>
                </a:lnTo>
                <a:lnTo>
                  <a:pt x="0" y="1764030"/>
                </a:lnTo>
                <a:lnTo>
                  <a:pt x="0" y="0"/>
                </a:lnTo>
                <a:close/>
              </a:path>
            </a:pathLst>
          </a:custGeom>
          <a:solidFill>
            <a:srgbClr val="0070C0"/>
          </a:solidFill>
          <a:ln w="0" cap="flat">
            <a:solidFill>
              <a:schemeClr val="accent1"/>
            </a:solidFill>
            <a:miter lim="127000"/>
          </a:ln>
        </p:spPr>
        <p:style>
          <a:lnRef idx="0">
            <a:srgbClr val="000000">
              <a:alpha val="0"/>
            </a:srgbClr>
          </a:lnRef>
          <a:fillRef idx="1">
            <a:srgbClr val="66FF33"/>
          </a:fillRef>
          <a:effectRef idx="0">
            <a:scrgbClr r="0" g="0" b="0"/>
          </a:effectRef>
          <a:fontRef idx="none"/>
        </p:style>
        <p:txBody>
          <a:bodyPr/>
          <a:lstStyle/>
          <a:p>
            <a:endParaRPr lang="fr-FR">
              <a:solidFill>
                <a:srgbClr val="3333FF"/>
              </a:solidFill>
            </a:endParaRPr>
          </a:p>
        </p:txBody>
      </p:sp>
      <p:cxnSp>
        <p:nvCxnSpPr>
          <p:cNvPr id="7" name="Connecteur droit 6">
            <a:extLst>
              <a:ext uri="{FF2B5EF4-FFF2-40B4-BE49-F238E27FC236}">
                <a16:creationId xmlns:a16="http://schemas.microsoft.com/office/drawing/2014/main" id="{74B63058-2BFB-B698-FAF0-80CE1E049BCF}"/>
              </a:ext>
            </a:extLst>
          </p:cNvPr>
          <p:cNvCxnSpPr/>
          <p:nvPr/>
        </p:nvCxnSpPr>
        <p:spPr>
          <a:xfrm>
            <a:off x="6056086" y="1011567"/>
            <a:ext cx="0" cy="547200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pic>
        <p:nvPicPr>
          <p:cNvPr id="3" name="Image 2">
            <a:extLst>
              <a:ext uri="{FF2B5EF4-FFF2-40B4-BE49-F238E27FC236}">
                <a16:creationId xmlns:a16="http://schemas.microsoft.com/office/drawing/2014/main" id="{4A9D59AA-63C9-E08F-1ABF-3B635716863A}"/>
              </a:ext>
            </a:extLst>
          </p:cNvPr>
          <p:cNvPicPr>
            <a:picLocks noChangeAspect="1"/>
          </p:cNvPicPr>
          <p:nvPr/>
        </p:nvPicPr>
        <p:blipFill>
          <a:blip r:embed="rId3"/>
          <a:stretch>
            <a:fillRect/>
          </a:stretch>
        </p:blipFill>
        <p:spPr>
          <a:xfrm>
            <a:off x="1025841" y="111694"/>
            <a:ext cx="1337213" cy="1895500"/>
          </a:xfrm>
          <a:prstGeom prst="rect">
            <a:avLst/>
          </a:prstGeom>
        </p:spPr>
      </p:pic>
      <p:sp>
        <p:nvSpPr>
          <p:cNvPr id="9" name="ZoneTexte 8">
            <a:extLst>
              <a:ext uri="{FF2B5EF4-FFF2-40B4-BE49-F238E27FC236}">
                <a16:creationId xmlns:a16="http://schemas.microsoft.com/office/drawing/2014/main" id="{386389AC-CCA8-646D-2685-FEF529D258BA}"/>
              </a:ext>
            </a:extLst>
          </p:cNvPr>
          <p:cNvSpPr txBox="1"/>
          <p:nvPr/>
        </p:nvSpPr>
        <p:spPr>
          <a:xfrm>
            <a:off x="449496" y="2782669"/>
            <a:ext cx="5606590" cy="1292662"/>
          </a:xfrm>
          <a:prstGeom prst="rect">
            <a:avLst/>
          </a:prstGeom>
          <a:noFill/>
        </p:spPr>
        <p:txBody>
          <a:bodyPr wrap="square" rtlCol="0">
            <a:spAutoFit/>
          </a:bodyPr>
          <a:lstStyle/>
          <a:p>
            <a:r>
              <a:rPr lang="fr-FR" sz="2600" b="1" dirty="0"/>
              <a:t>1/ </a:t>
            </a:r>
            <a:r>
              <a:rPr lang="fr-FR" sz="2600" dirty="0"/>
              <a:t>Prends le mini fichier </a:t>
            </a:r>
            <a:r>
              <a:rPr lang="fr-FR" sz="2600" dirty="0">
                <a:effectLst>
                  <a:outerShdw blurRad="38100" dist="38100" dir="2700000" algn="tl">
                    <a:srgbClr val="000000">
                      <a:alpha val="43137"/>
                    </a:srgbClr>
                  </a:outerShdw>
                </a:effectLst>
              </a:rPr>
              <a:t>Le livre des nombres 2</a:t>
            </a:r>
          </a:p>
          <a:p>
            <a:r>
              <a:rPr lang="fr-FR" sz="2600" b="1" dirty="0"/>
              <a:t>2/ </a:t>
            </a:r>
            <a:r>
              <a:rPr lang="fr-FR" sz="2600" dirty="0"/>
              <a:t>Fais les exercices </a:t>
            </a:r>
            <a:r>
              <a:rPr lang="fr-FR" sz="2600" b="1" dirty="0"/>
              <a:t>3</a:t>
            </a:r>
            <a:r>
              <a:rPr lang="fr-FR" sz="2600" dirty="0"/>
              <a:t> et </a:t>
            </a:r>
            <a:r>
              <a:rPr lang="fr-FR" sz="2600" b="1" dirty="0"/>
              <a:t>4</a:t>
            </a:r>
          </a:p>
        </p:txBody>
      </p:sp>
      <p:sp>
        <p:nvSpPr>
          <p:cNvPr id="5" name="ZoneTexte 4">
            <a:extLst>
              <a:ext uri="{FF2B5EF4-FFF2-40B4-BE49-F238E27FC236}">
                <a16:creationId xmlns:a16="http://schemas.microsoft.com/office/drawing/2014/main" id="{58E57B1C-6869-3B50-5B8B-9568927241D0}"/>
              </a:ext>
            </a:extLst>
          </p:cNvPr>
          <p:cNvSpPr txBox="1"/>
          <p:nvPr/>
        </p:nvSpPr>
        <p:spPr>
          <a:xfrm>
            <a:off x="6647381" y="3398222"/>
            <a:ext cx="4897282" cy="3170099"/>
          </a:xfrm>
          <a:prstGeom prst="rect">
            <a:avLst/>
          </a:prstGeom>
          <a:noFill/>
        </p:spPr>
        <p:txBody>
          <a:bodyPr wrap="square" rtlCol="0">
            <a:spAutoFit/>
          </a:bodyPr>
          <a:lstStyle/>
          <a:p>
            <a:pPr algn="ctr"/>
            <a:r>
              <a:rPr lang="fr-FR" sz="3600" dirty="0">
                <a:solidFill>
                  <a:srgbClr val="0070C0"/>
                </a:solidFill>
              </a:rPr>
              <a:t>deux-cent-quarante-six</a:t>
            </a:r>
          </a:p>
          <a:p>
            <a:pPr algn="ctr"/>
            <a:endParaRPr lang="fr-FR" sz="3600" dirty="0">
              <a:solidFill>
                <a:srgbClr val="0070C0"/>
              </a:solidFill>
            </a:endParaRPr>
          </a:p>
          <a:p>
            <a:pPr algn="ctr"/>
            <a:r>
              <a:rPr lang="fr-FR" sz="3600" dirty="0">
                <a:solidFill>
                  <a:srgbClr val="0070C0"/>
                </a:solidFill>
              </a:rPr>
              <a:t>sept-cent-quatre</a:t>
            </a:r>
          </a:p>
          <a:p>
            <a:pPr algn="ctr"/>
            <a:endParaRPr lang="fr-FR" sz="2000" dirty="0">
              <a:solidFill>
                <a:srgbClr val="0070C0"/>
              </a:solidFill>
            </a:endParaRPr>
          </a:p>
          <a:p>
            <a:pPr algn="ctr"/>
            <a:r>
              <a:rPr lang="fr-FR" sz="3600" dirty="0">
                <a:solidFill>
                  <a:srgbClr val="0070C0"/>
                </a:solidFill>
              </a:rPr>
              <a:t>quatre-cent-vingt</a:t>
            </a:r>
            <a:endParaRPr lang="fr-FR" sz="2000" dirty="0">
              <a:solidFill>
                <a:srgbClr val="0070C0"/>
              </a:solidFill>
            </a:endParaRPr>
          </a:p>
          <a:p>
            <a:pPr algn="ctr"/>
            <a:endParaRPr lang="fr-FR" sz="3600" dirty="0">
              <a:solidFill>
                <a:srgbClr val="0070C0"/>
              </a:solidFill>
            </a:endParaRPr>
          </a:p>
        </p:txBody>
      </p:sp>
      <p:sp>
        <p:nvSpPr>
          <p:cNvPr id="8" name="ZoneTexte 7">
            <a:extLst>
              <a:ext uri="{FF2B5EF4-FFF2-40B4-BE49-F238E27FC236}">
                <a16:creationId xmlns:a16="http://schemas.microsoft.com/office/drawing/2014/main" id="{121629EC-8301-E3CC-70BE-50C9A62BB760}"/>
              </a:ext>
            </a:extLst>
          </p:cNvPr>
          <p:cNvSpPr txBox="1"/>
          <p:nvPr/>
        </p:nvSpPr>
        <p:spPr>
          <a:xfrm>
            <a:off x="6210640" y="2007194"/>
            <a:ext cx="5452037" cy="1077218"/>
          </a:xfrm>
          <a:prstGeom prst="rect">
            <a:avLst/>
          </a:prstGeom>
          <a:noFill/>
        </p:spPr>
        <p:txBody>
          <a:bodyPr wrap="square">
            <a:spAutoFit/>
          </a:bodyPr>
          <a:lstStyle/>
          <a:p>
            <a:pPr algn="ctr"/>
            <a:r>
              <a:rPr lang="fr-FR" sz="3200" dirty="0"/>
              <a:t>Lis et fabrique le nombre avec les cartons</a:t>
            </a:r>
          </a:p>
        </p:txBody>
      </p:sp>
      <p:pic>
        <p:nvPicPr>
          <p:cNvPr id="13" name="Picture 4" descr="Cartes à tâches en numération sur la valeur des chiffres - L'école  d'Ailleurs">
            <a:extLst>
              <a:ext uri="{FF2B5EF4-FFF2-40B4-BE49-F238E27FC236}">
                <a16:creationId xmlns:a16="http://schemas.microsoft.com/office/drawing/2014/main" id="{B960D943-13C5-6063-6B96-967123B775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7514" y="294299"/>
            <a:ext cx="2052434" cy="1174794"/>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a:extLst>
              <a:ext uri="{FF2B5EF4-FFF2-40B4-BE49-F238E27FC236}">
                <a16:creationId xmlns:a16="http://schemas.microsoft.com/office/drawing/2014/main" id="{D3A77495-A136-959E-C59A-33BF06588FFD}"/>
              </a:ext>
            </a:extLst>
          </p:cNvPr>
          <p:cNvPicPr>
            <a:picLocks noChangeAspect="1"/>
          </p:cNvPicPr>
          <p:nvPr/>
        </p:nvPicPr>
        <p:blipFill>
          <a:blip r:embed="rId5"/>
          <a:srcRect t="13596" b="13650"/>
          <a:stretch>
            <a:fillRect/>
          </a:stretch>
        </p:blipFill>
        <p:spPr>
          <a:xfrm>
            <a:off x="10781515" y="303697"/>
            <a:ext cx="1038797" cy="755747"/>
          </a:xfrm>
          <a:prstGeom prst="rect">
            <a:avLst/>
          </a:prstGeom>
        </p:spPr>
      </p:pic>
    </p:spTree>
    <p:extLst>
      <p:ext uri="{BB962C8B-B14F-4D97-AF65-F5344CB8AC3E}">
        <p14:creationId xmlns:p14="http://schemas.microsoft.com/office/powerpoint/2010/main" val="29019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BD0D66-E3CE-9FBA-AFDA-3C9CEB3F3C3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020E5D1A-4693-68FE-FA7D-C125D18B167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9D465541-000E-036E-478A-D4393A4B089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251AE38B-0CE2-1DCD-89F9-1E3A2D43144A}"/>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1EF9AD14-39F1-E366-0504-B6F1AF3F5189}"/>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7E24043A-C46F-78F7-516C-967CCECD8811}"/>
              </a:ext>
            </a:extLst>
          </p:cNvPr>
          <p:cNvPicPr>
            <a:picLocks noChangeAspect="1"/>
          </p:cNvPicPr>
          <p:nvPr/>
        </p:nvPicPr>
        <p:blipFill>
          <a:blip r:embed="rId3"/>
          <a:srcRect t="13596" b="13650"/>
          <a:stretch>
            <a:fillRect/>
          </a:stretch>
        </p:blipFill>
        <p:spPr>
          <a:xfrm>
            <a:off x="10911348" y="126268"/>
            <a:ext cx="1038797" cy="755747"/>
          </a:xfrm>
          <a:prstGeom prst="rect">
            <a:avLst/>
          </a:prstGeom>
        </p:spPr>
      </p:pic>
      <p:sp>
        <p:nvSpPr>
          <p:cNvPr id="12" name="ZoneTexte 11">
            <a:extLst>
              <a:ext uri="{FF2B5EF4-FFF2-40B4-BE49-F238E27FC236}">
                <a16:creationId xmlns:a16="http://schemas.microsoft.com/office/drawing/2014/main" id="{52FCE087-2A86-89BD-C44F-CAEA1E05216C}"/>
              </a:ext>
            </a:extLst>
          </p:cNvPr>
          <p:cNvSpPr txBox="1"/>
          <p:nvPr/>
        </p:nvSpPr>
        <p:spPr>
          <a:xfrm>
            <a:off x="6349928" y="1471642"/>
            <a:ext cx="5681608" cy="584775"/>
          </a:xfrm>
          <a:prstGeom prst="rect">
            <a:avLst/>
          </a:prstGeom>
          <a:noFill/>
        </p:spPr>
        <p:txBody>
          <a:bodyPr wrap="square" rtlCol="0">
            <a:spAutoFit/>
          </a:bodyPr>
          <a:lstStyle/>
          <a:p>
            <a:r>
              <a:rPr lang="fr-FR" sz="3200" dirty="0"/>
              <a:t>Écris la fraction correspondante</a:t>
            </a:r>
          </a:p>
        </p:txBody>
      </p:sp>
      <p:pic>
        <p:nvPicPr>
          <p:cNvPr id="21" name="Picture 2" descr="fiche › Pride Mobility France">
            <a:extLst>
              <a:ext uri="{FF2B5EF4-FFF2-40B4-BE49-F238E27FC236}">
                <a16:creationId xmlns:a16="http://schemas.microsoft.com/office/drawing/2014/main" id="{05F9B650-171F-65C2-18A9-3BB52F81CC4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2158" y="120852"/>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86F541E8-F752-3C1C-A53F-EA6FDF8EB36E}"/>
              </a:ext>
            </a:extLst>
          </p:cNvPr>
          <p:cNvPicPr>
            <a:picLocks noChangeAspect="1"/>
          </p:cNvPicPr>
          <p:nvPr/>
        </p:nvPicPr>
        <p:blipFill>
          <a:blip r:embed="rId5"/>
          <a:stretch>
            <a:fillRect/>
          </a:stretch>
        </p:blipFill>
        <p:spPr>
          <a:xfrm>
            <a:off x="892461" y="1533427"/>
            <a:ext cx="4558756" cy="4692375"/>
          </a:xfrm>
          <a:prstGeom prst="rect">
            <a:avLst/>
          </a:prstGeom>
        </p:spPr>
      </p:pic>
      <p:pic>
        <p:nvPicPr>
          <p:cNvPr id="24" name="Image 23">
            <a:extLst>
              <a:ext uri="{FF2B5EF4-FFF2-40B4-BE49-F238E27FC236}">
                <a16:creationId xmlns:a16="http://schemas.microsoft.com/office/drawing/2014/main" id="{498B2C0E-BFF9-67D0-BBA0-2CD1B12A49FE}"/>
              </a:ext>
            </a:extLst>
          </p:cNvPr>
          <p:cNvPicPr>
            <a:picLocks noChangeAspect="1"/>
          </p:cNvPicPr>
          <p:nvPr/>
        </p:nvPicPr>
        <p:blipFill>
          <a:blip r:embed="rId6"/>
          <a:stretch>
            <a:fillRect/>
          </a:stretch>
        </p:blipFill>
        <p:spPr>
          <a:xfrm>
            <a:off x="7447481" y="2769067"/>
            <a:ext cx="2916120" cy="2963730"/>
          </a:xfrm>
          <a:prstGeom prst="rect">
            <a:avLst/>
          </a:prstGeom>
        </p:spPr>
      </p:pic>
    </p:spTree>
    <p:extLst>
      <p:ext uri="{BB962C8B-B14F-4D97-AF65-F5344CB8AC3E}">
        <p14:creationId xmlns:p14="http://schemas.microsoft.com/office/powerpoint/2010/main" val="35050528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A17ED-8253-EF7E-3ADB-571C45637F2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D18D5305-671C-59FA-8CD2-0E183CBB1A10}"/>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4E85D80B-7683-11F6-D7E3-E0C83B1CF1D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AF9B3998-777B-2BFF-D32C-1DAEEE551DA9}"/>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5D58D48A-D49B-E543-FA7E-EB15D11E6080}"/>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C2913277-F4F0-BC06-9317-E691E1B461B9}"/>
              </a:ext>
            </a:extLst>
          </p:cNvPr>
          <p:cNvPicPr>
            <a:picLocks noChangeAspect="1"/>
          </p:cNvPicPr>
          <p:nvPr/>
        </p:nvPicPr>
        <p:blipFill>
          <a:blip r:embed="rId3"/>
          <a:srcRect t="13596" b="13650"/>
          <a:stretch>
            <a:fillRect/>
          </a:stretch>
        </p:blipFill>
        <p:spPr>
          <a:xfrm>
            <a:off x="10896521" y="126268"/>
            <a:ext cx="1038797" cy="755747"/>
          </a:xfrm>
          <a:prstGeom prst="rect">
            <a:avLst/>
          </a:prstGeom>
        </p:spPr>
      </p:pic>
      <p:sp>
        <p:nvSpPr>
          <p:cNvPr id="12" name="ZoneTexte 11">
            <a:extLst>
              <a:ext uri="{FF2B5EF4-FFF2-40B4-BE49-F238E27FC236}">
                <a16:creationId xmlns:a16="http://schemas.microsoft.com/office/drawing/2014/main" id="{F964639B-2CE5-F1B6-468E-EE451BD3FB84}"/>
              </a:ext>
            </a:extLst>
          </p:cNvPr>
          <p:cNvSpPr txBox="1"/>
          <p:nvPr/>
        </p:nvSpPr>
        <p:spPr>
          <a:xfrm>
            <a:off x="6349928" y="1471642"/>
            <a:ext cx="5681608" cy="584775"/>
          </a:xfrm>
          <a:prstGeom prst="rect">
            <a:avLst/>
          </a:prstGeom>
          <a:noFill/>
        </p:spPr>
        <p:txBody>
          <a:bodyPr wrap="square" rtlCol="0">
            <a:spAutoFit/>
          </a:bodyPr>
          <a:lstStyle/>
          <a:p>
            <a:r>
              <a:rPr lang="fr-FR" sz="3200" dirty="0"/>
              <a:t>Écris la fraction correspondante</a:t>
            </a:r>
          </a:p>
        </p:txBody>
      </p:sp>
      <p:pic>
        <p:nvPicPr>
          <p:cNvPr id="21" name="Picture 2" descr="fiche › Pride Mobility France">
            <a:extLst>
              <a:ext uri="{FF2B5EF4-FFF2-40B4-BE49-F238E27FC236}">
                <a16:creationId xmlns:a16="http://schemas.microsoft.com/office/drawing/2014/main" id="{3366FB1F-F50C-0563-1D24-A3B7290D1A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2158" y="120852"/>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2FEC4636-1A12-8C6E-C466-A72C6566935A}"/>
              </a:ext>
            </a:extLst>
          </p:cNvPr>
          <p:cNvPicPr>
            <a:picLocks noChangeAspect="1"/>
          </p:cNvPicPr>
          <p:nvPr/>
        </p:nvPicPr>
        <p:blipFill>
          <a:blip r:embed="rId5"/>
          <a:stretch>
            <a:fillRect/>
          </a:stretch>
        </p:blipFill>
        <p:spPr>
          <a:xfrm>
            <a:off x="892461" y="1533427"/>
            <a:ext cx="4558756" cy="4692375"/>
          </a:xfrm>
          <a:prstGeom prst="rect">
            <a:avLst/>
          </a:prstGeom>
        </p:spPr>
      </p:pic>
      <p:pic>
        <p:nvPicPr>
          <p:cNvPr id="4" name="Image 3">
            <a:extLst>
              <a:ext uri="{FF2B5EF4-FFF2-40B4-BE49-F238E27FC236}">
                <a16:creationId xmlns:a16="http://schemas.microsoft.com/office/drawing/2014/main" id="{0828E497-77A3-B99A-92A7-D16EA756E1A1}"/>
              </a:ext>
            </a:extLst>
          </p:cNvPr>
          <p:cNvPicPr>
            <a:picLocks noChangeAspect="1"/>
          </p:cNvPicPr>
          <p:nvPr/>
        </p:nvPicPr>
        <p:blipFill>
          <a:blip r:embed="rId6"/>
          <a:stretch>
            <a:fillRect/>
          </a:stretch>
        </p:blipFill>
        <p:spPr>
          <a:xfrm>
            <a:off x="7589580" y="3192015"/>
            <a:ext cx="2038635" cy="1943371"/>
          </a:xfrm>
          <a:prstGeom prst="rect">
            <a:avLst/>
          </a:prstGeom>
        </p:spPr>
      </p:pic>
    </p:spTree>
    <p:extLst>
      <p:ext uri="{BB962C8B-B14F-4D97-AF65-F5344CB8AC3E}">
        <p14:creationId xmlns:p14="http://schemas.microsoft.com/office/powerpoint/2010/main" val="41606679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8E745A-C1B8-D0AE-F058-F404E6045B3C}"/>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740391ED-9423-1B99-587B-D261769E15F7}"/>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EEB558BA-1DAB-2886-A038-6724DC5DA87C}"/>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C4F6C5D4-5812-8B6B-5778-97608FCDD821}"/>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F4BC470B-B070-B56B-C450-0EC21215257D}"/>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662D1313-4DDF-96F8-598D-45F0DE262FA4}"/>
              </a:ext>
            </a:extLst>
          </p:cNvPr>
          <p:cNvPicPr>
            <a:picLocks noChangeAspect="1"/>
          </p:cNvPicPr>
          <p:nvPr/>
        </p:nvPicPr>
        <p:blipFill>
          <a:blip r:embed="rId3"/>
          <a:srcRect t="13596" b="13650"/>
          <a:stretch>
            <a:fillRect/>
          </a:stretch>
        </p:blipFill>
        <p:spPr>
          <a:xfrm>
            <a:off x="11071182" y="120852"/>
            <a:ext cx="1038797" cy="755747"/>
          </a:xfrm>
          <a:prstGeom prst="rect">
            <a:avLst/>
          </a:prstGeom>
        </p:spPr>
      </p:pic>
      <p:sp>
        <p:nvSpPr>
          <p:cNvPr id="12" name="ZoneTexte 11">
            <a:extLst>
              <a:ext uri="{FF2B5EF4-FFF2-40B4-BE49-F238E27FC236}">
                <a16:creationId xmlns:a16="http://schemas.microsoft.com/office/drawing/2014/main" id="{464AF84D-37C3-AF53-1C6E-5CEEEB0DBB56}"/>
              </a:ext>
            </a:extLst>
          </p:cNvPr>
          <p:cNvSpPr txBox="1"/>
          <p:nvPr/>
        </p:nvSpPr>
        <p:spPr>
          <a:xfrm>
            <a:off x="6349928" y="1471642"/>
            <a:ext cx="5681608" cy="584775"/>
          </a:xfrm>
          <a:prstGeom prst="rect">
            <a:avLst/>
          </a:prstGeom>
          <a:noFill/>
        </p:spPr>
        <p:txBody>
          <a:bodyPr wrap="square" rtlCol="0">
            <a:spAutoFit/>
          </a:bodyPr>
          <a:lstStyle/>
          <a:p>
            <a:r>
              <a:rPr lang="fr-FR" sz="3200" dirty="0"/>
              <a:t>Écris la fraction correspondante</a:t>
            </a:r>
          </a:p>
        </p:txBody>
      </p:sp>
      <p:pic>
        <p:nvPicPr>
          <p:cNvPr id="21" name="Picture 2" descr="fiche › Pride Mobility France">
            <a:extLst>
              <a:ext uri="{FF2B5EF4-FFF2-40B4-BE49-F238E27FC236}">
                <a16:creationId xmlns:a16="http://schemas.microsoft.com/office/drawing/2014/main" id="{EA6986ED-A140-6556-628C-ACBBBC44615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2158" y="120852"/>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E26ADAC0-48EA-E381-C442-BA4660F8A2B5}"/>
              </a:ext>
            </a:extLst>
          </p:cNvPr>
          <p:cNvPicPr>
            <a:picLocks noChangeAspect="1"/>
          </p:cNvPicPr>
          <p:nvPr/>
        </p:nvPicPr>
        <p:blipFill>
          <a:blip r:embed="rId5"/>
          <a:stretch>
            <a:fillRect/>
          </a:stretch>
        </p:blipFill>
        <p:spPr>
          <a:xfrm>
            <a:off x="892461" y="1533427"/>
            <a:ext cx="4558756" cy="4692375"/>
          </a:xfrm>
          <a:prstGeom prst="rect">
            <a:avLst/>
          </a:prstGeom>
        </p:spPr>
      </p:pic>
      <p:pic>
        <p:nvPicPr>
          <p:cNvPr id="5" name="Image 4">
            <a:extLst>
              <a:ext uri="{FF2B5EF4-FFF2-40B4-BE49-F238E27FC236}">
                <a16:creationId xmlns:a16="http://schemas.microsoft.com/office/drawing/2014/main" id="{428E2A14-42F8-FE05-E9AF-EC529B2D69CB}"/>
              </a:ext>
            </a:extLst>
          </p:cNvPr>
          <p:cNvPicPr>
            <a:picLocks noChangeAspect="1"/>
          </p:cNvPicPr>
          <p:nvPr/>
        </p:nvPicPr>
        <p:blipFill>
          <a:blip r:embed="rId6"/>
          <a:stretch>
            <a:fillRect/>
          </a:stretch>
        </p:blipFill>
        <p:spPr>
          <a:xfrm rot="8154832">
            <a:off x="7411347" y="2735086"/>
            <a:ext cx="2871299" cy="2981131"/>
          </a:xfrm>
          <a:prstGeom prst="rect">
            <a:avLst/>
          </a:prstGeom>
        </p:spPr>
      </p:pic>
    </p:spTree>
    <p:extLst>
      <p:ext uri="{BB962C8B-B14F-4D97-AF65-F5344CB8AC3E}">
        <p14:creationId xmlns:p14="http://schemas.microsoft.com/office/powerpoint/2010/main" val="13572668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9F6773-53F8-A54E-2845-AF8F911BD9C4}"/>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EB8C3ABD-8414-D4FA-E09E-5B75494D266F}"/>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456B4EE4-6B01-A232-5118-B28DF0E4488B}"/>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BDDE073A-0722-97A0-39B2-A9F6E2895157}"/>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7649EFEF-1FD3-850D-AF83-7D4FA90D637A}"/>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49852D94-D244-9D61-A282-52893CB5FD9B}"/>
              </a:ext>
            </a:extLst>
          </p:cNvPr>
          <p:cNvPicPr>
            <a:picLocks noChangeAspect="1"/>
          </p:cNvPicPr>
          <p:nvPr/>
        </p:nvPicPr>
        <p:blipFill>
          <a:blip r:embed="rId3"/>
          <a:srcRect t="13596" b="13650"/>
          <a:stretch>
            <a:fillRect/>
          </a:stretch>
        </p:blipFill>
        <p:spPr>
          <a:xfrm>
            <a:off x="10875974" y="120852"/>
            <a:ext cx="1038797" cy="755747"/>
          </a:xfrm>
          <a:prstGeom prst="rect">
            <a:avLst/>
          </a:prstGeom>
        </p:spPr>
      </p:pic>
      <p:sp>
        <p:nvSpPr>
          <p:cNvPr id="12" name="ZoneTexte 11">
            <a:extLst>
              <a:ext uri="{FF2B5EF4-FFF2-40B4-BE49-F238E27FC236}">
                <a16:creationId xmlns:a16="http://schemas.microsoft.com/office/drawing/2014/main" id="{B19AC652-9233-A8B2-5D86-9BF0BE3F86D6}"/>
              </a:ext>
            </a:extLst>
          </p:cNvPr>
          <p:cNvSpPr txBox="1"/>
          <p:nvPr/>
        </p:nvSpPr>
        <p:spPr>
          <a:xfrm>
            <a:off x="6349928" y="1471642"/>
            <a:ext cx="5681608" cy="584775"/>
          </a:xfrm>
          <a:prstGeom prst="rect">
            <a:avLst/>
          </a:prstGeom>
          <a:noFill/>
        </p:spPr>
        <p:txBody>
          <a:bodyPr wrap="square" rtlCol="0">
            <a:spAutoFit/>
          </a:bodyPr>
          <a:lstStyle/>
          <a:p>
            <a:r>
              <a:rPr lang="fr-FR" sz="3200" dirty="0"/>
              <a:t>Écris la fraction correspondante</a:t>
            </a:r>
          </a:p>
        </p:txBody>
      </p:sp>
      <p:pic>
        <p:nvPicPr>
          <p:cNvPr id="21" name="Picture 2" descr="fiche › Pride Mobility France">
            <a:extLst>
              <a:ext uri="{FF2B5EF4-FFF2-40B4-BE49-F238E27FC236}">
                <a16:creationId xmlns:a16="http://schemas.microsoft.com/office/drawing/2014/main" id="{644C5DD3-2415-7A01-B3DC-D6E5D6742C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2158" y="120852"/>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364E93DE-4344-9C8D-3A21-C794E5EF07AC}"/>
              </a:ext>
            </a:extLst>
          </p:cNvPr>
          <p:cNvPicPr>
            <a:picLocks noChangeAspect="1"/>
          </p:cNvPicPr>
          <p:nvPr/>
        </p:nvPicPr>
        <p:blipFill>
          <a:blip r:embed="rId5"/>
          <a:stretch>
            <a:fillRect/>
          </a:stretch>
        </p:blipFill>
        <p:spPr>
          <a:xfrm>
            <a:off x="892461" y="1533427"/>
            <a:ext cx="4558756" cy="4692375"/>
          </a:xfrm>
          <a:prstGeom prst="rect">
            <a:avLst/>
          </a:prstGeom>
        </p:spPr>
      </p:pic>
      <p:pic>
        <p:nvPicPr>
          <p:cNvPr id="5" name="Image 4">
            <a:extLst>
              <a:ext uri="{FF2B5EF4-FFF2-40B4-BE49-F238E27FC236}">
                <a16:creationId xmlns:a16="http://schemas.microsoft.com/office/drawing/2014/main" id="{C35B9CF5-9D05-4456-536A-8D2E8CF7CA9E}"/>
              </a:ext>
            </a:extLst>
          </p:cNvPr>
          <p:cNvPicPr>
            <a:picLocks noChangeAspect="1"/>
          </p:cNvPicPr>
          <p:nvPr/>
        </p:nvPicPr>
        <p:blipFill>
          <a:blip r:embed="rId6"/>
          <a:stretch>
            <a:fillRect/>
          </a:stretch>
        </p:blipFill>
        <p:spPr>
          <a:xfrm>
            <a:off x="8428583" y="2350281"/>
            <a:ext cx="1066949" cy="3356980"/>
          </a:xfrm>
          <a:prstGeom prst="rect">
            <a:avLst/>
          </a:prstGeom>
        </p:spPr>
      </p:pic>
    </p:spTree>
    <p:extLst>
      <p:ext uri="{BB962C8B-B14F-4D97-AF65-F5344CB8AC3E}">
        <p14:creationId xmlns:p14="http://schemas.microsoft.com/office/powerpoint/2010/main" val="8328033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B39597-CC71-010A-9938-F288AE1B4A4F}"/>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619FF0D0-52C7-7F4E-431C-5CB2F67FB761}"/>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DC6BDD26-509E-CB4E-13CB-292CFDBCA675}"/>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06A57849-06C5-F828-5089-269148C8C68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1D60FC18-38B7-46AE-F504-A2DF7392F23B}"/>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2907270C-F1F8-0644-87B8-4B5B80D127F8}"/>
              </a:ext>
            </a:extLst>
          </p:cNvPr>
          <p:cNvPicPr>
            <a:picLocks noChangeAspect="1"/>
          </p:cNvPicPr>
          <p:nvPr/>
        </p:nvPicPr>
        <p:blipFill>
          <a:blip r:embed="rId3"/>
          <a:srcRect t="13596" b="13650"/>
          <a:stretch>
            <a:fillRect/>
          </a:stretch>
        </p:blipFill>
        <p:spPr>
          <a:xfrm>
            <a:off x="10875973" y="126268"/>
            <a:ext cx="1038797" cy="755747"/>
          </a:xfrm>
          <a:prstGeom prst="rect">
            <a:avLst/>
          </a:prstGeom>
        </p:spPr>
      </p:pic>
      <p:sp>
        <p:nvSpPr>
          <p:cNvPr id="12" name="ZoneTexte 11">
            <a:extLst>
              <a:ext uri="{FF2B5EF4-FFF2-40B4-BE49-F238E27FC236}">
                <a16:creationId xmlns:a16="http://schemas.microsoft.com/office/drawing/2014/main" id="{AC777645-100E-BF55-86EE-9815888F80DC}"/>
              </a:ext>
            </a:extLst>
          </p:cNvPr>
          <p:cNvSpPr txBox="1"/>
          <p:nvPr/>
        </p:nvSpPr>
        <p:spPr>
          <a:xfrm>
            <a:off x="6349928" y="1471642"/>
            <a:ext cx="5681608" cy="584775"/>
          </a:xfrm>
          <a:prstGeom prst="rect">
            <a:avLst/>
          </a:prstGeom>
          <a:noFill/>
        </p:spPr>
        <p:txBody>
          <a:bodyPr wrap="square" rtlCol="0">
            <a:spAutoFit/>
          </a:bodyPr>
          <a:lstStyle/>
          <a:p>
            <a:r>
              <a:rPr lang="fr-FR" sz="3200" dirty="0"/>
              <a:t>Écris la fraction correspondante</a:t>
            </a:r>
          </a:p>
        </p:txBody>
      </p:sp>
      <p:pic>
        <p:nvPicPr>
          <p:cNvPr id="21" name="Picture 2" descr="fiche › Pride Mobility France">
            <a:extLst>
              <a:ext uri="{FF2B5EF4-FFF2-40B4-BE49-F238E27FC236}">
                <a16:creationId xmlns:a16="http://schemas.microsoft.com/office/drawing/2014/main" id="{92277E0B-7CBD-9F49-8CF8-EA0F2A0E6B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2158" y="120852"/>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559834E3-B8A9-DCAE-C048-4AFCF6C2C98C}"/>
              </a:ext>
            </a:extLst>
          </p:cNvPr>
          <p:cNvPicPr>
            <a:picLocks noChangeAspect="1"/>
          </p:cNvPicPr>
          <p:nvPr/>
        </p:nvPicPr>
        <p:blipFill>
          <a:blip r:embed="rId5"/>
          <a:stretch>
            <a:fillRect/>
          </a:stretch>
        </p:blipFill>
        <p:spPr>
          <a:xfrm>
            <a:off x="892461" y="1533427"/>
            <a:ext cx="4558756" cy="4692375"/>
          </a:xfrm>
          <a:prstGeom prst="rect">
            <a:avLst/>
          </a:prstGeom>
        </p:spPr>
      </p:pic>
      <p:pic>
        <p:nvPicPr>
          <p:cNvPr id="5" name="Image 4">
            <a:extLst>
              <a:ext uri="{FF2B5EF4-FFF2-40B4-BE49-F238E27FC236}">
                <a16:creationId xmlns:a16="http://schemas.microsoft.com/office/drawing/2014/main" id="{BB4CE250-A09E-E9A5-2C59-11436FEC2D39}"/>
              </a:ext>
            </a:extLst>
          </p:cNvPr>
          <p:cNvPicPr>
            <a:picLocks noChangeAspect="1"/>
          </p:cNvPicPr>
          <p:nvPr/>
        </p:nvPicPr>
        <p:blipFill>
          <a:blip r:embed="rId6"/>
          <a:stretch>
            <a:fillRect/>
          </a:stretch>
        </p:blipFill>
        <p:spPr>
          <a:xfrm>
            <a:off x="7531310" y="2716059"/>
            <a:ext cx="2790115" cy="2759789"/>
          </a:xfrm>
          <a:prstGeom prst="rect">
            <a:avLst/>
          </a:prstGeom>
        </p:spPr>
      </p:pic>
    </p:spTree>
    <p:extLst>
      <p:ext uri="{BB962C8B-B14F-4D97-AF65-F5344CB8AC3E}">
        <p14:creationId xmlns:p14="http://schemas.microsoft.com/office/powerpoint/2010/main" val="35381433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BBA652-9C08-9DD9-2480-0D996EF6B3B7}"/>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8FD9BC1C-E666-53CF-2B84-7D3441B78BEB}"/>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B9F2F787-9ECC-E73E-C085-3F7EF2584583}"/>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07DFB1D7-A0F1-05CF-E220-7BC1891CDF7C}"/>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3293C781-B04D-DEA6-929D-ACD68070AC3A}"/>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BCD6423C-FBF3-0445-36F7-6B6095768FAE}"/>
              </a:ext>
            </a:extLst>
          </p:cNvPr>
          <p:cNvPicPr>
            <a:picLocks noChangeAspect="1"/>
          </p:cNvPicPr>
          <p:nvPr/>
        </p:nvPicPr>
        <p:blipFill>
          <a:blip r:embed="rId3"/>
          <a:srcRect t="13596" b="13650"/>
          <a:stretch>
            <a:fillRect/>
          </a:stretch>
        </p:blipFill>
        <p:spPr>
          <a:xfrm>
            <a:off x="10979842" y="120852"/>
            <a:ext cx="1038797" cy="755747"/>
          </a:xfrm>
          <a:prstGeom prst="rect">
            <a:avLst/>
          </a:prstGeom>
        </p:spPr>
      </p:pic>
      <p:sp>
        <p:nvSpPr>
          <p:cNvPr id="12" name="ZoneTexte 11">
            <a:extLst>
              <a:ext uri="{FF2B5EF4-FFF2-40B4-BE49-F238E27FC236}">
                <a16:creationId xmlns:a16="http://schemas.microsoft.com/office/drawing/2014/main" id="{64F115F8-F9A0-BB33-13F6-751A1D9EE606}"/>
              </a:ext>
            </a:extLst>
          </p:cNvPr>
          <p:cNvSpPr txBox="1"/>
          <p:nvPr/>
        </p:nvSpPr>
        <p:spPr>
          <a:xfrm>
            <a:off x="6349928" y="1471642"/>
            <a:ext cx="5681608" cy="584775"/>
          </a:xfrm>
          <a:prstGeom prst="rect">
            <a:avLst/>
          </a:prstGeom>
          <a:noFill/>
        </p:spPr>
        <p:txBody>
          <a:bodyPr wrap="square" rtlCol="0">
            <a:spAutoFit/>
          </a:bodyPr>
          <a:lstStyle/>
          <a:p>
            <a:r>
              <a:rPr lang="fr-FR" sz="3200" dirty="0"/>
              <a:t>Écris la fraction correspondante</a:t>
            </a:r>
          </a:p>
        </p:txBody>
      </p:sp>
      <p:pic>
        <p:nvPicPr>
          <p:cNvPr id="21" name="Picture 2" descr="fiche › Pride Mobility France">
            <a:extLst>
              <a:ext uri="{FF2B5EF4-FFF2-40B4-BE49-F238E27FC236}">
                <a16:creationId xmlns:a16="http://schemas.microsoft.com/office/drawing/2014/main" id="{7B75C7D9-7F95-7351-7989-157255BD48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2158" y="120852"/>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61EAB763-0E82-004C-7E33-37A6D2F837D3}"/>
              </a:ext>
            </a:extLst>
          </p:cNvPr>
          <p:cNvPicPr>
            <a:picLocks noChangeAspect="1"/>
          </p:cNvPicPr>
          <p:nvPr/>
        </p:nvPicPr>
        <p:blipFill>
          <a:blip r:embed="rId5"/>
          <a:stretch>
            <a:fillRect/>
          </a:stretch>
        </p:blipFill>
        <p:spPr>
          <a:xfrm>
            <a:off x="892461" y="1533427"/>
            <a:ext cx="4558756" cy="4692375"/>
          </a:xfrm>
          <a:prstGeom prst="rect">
            <a:avLst/>
          </a:prstGeom>
        </p:spPr>
      </p:pic>
      <p:pic>
        <p:nvPicPr>
          <p:cNvPr id="4" name="Image 3">
            <a:extLst>
              <a:ext uri="{FF2B5EF4-FFF2-40B4-BE49-F238E27FC236}">
                <a16:creationId xmlns:a16="http://schemas.microsoft.com/office/drawing/2014/main" id="{6EAF4B47-8890-B760-6663-20FF700230D6}"/>
              </a:ext>
            </a:extLst>
          </p:cNvPr>
          <p:cNvPicPr>
            <a:picLocks noChangeAspect="1"/>
          </p:cNvPicPr>
          <p:nvPr/>
        </p:nvPicPr>
        <p:blipFill>
          <a:blip r:embed="rId6"/>
          <a:stretch>
            <a:fillRect/>
          </a:stretch>
        </p:blipFill>
        <p:spPr>
          <a:xfrm>
            <a:off x="6490015" y="3484207"/>
            <a:ext cx="5079454" cy="790813"/>
          </a:xfrm>
          <a:prstGeom prst="rect">
            <a:avLst/>
          </a:prstGeom>
        </p:spPr>
      </p:pic>
    </p:spTree>
    <p:extLst>
      <p:ext uri="{BB962C8B-B14F-4D97-AF65-F5344CB8AC3E}">
        <p14:creationId xmlns:p14="http://schemas.microsoft.com/office/powerpoint/2010/main" val="3670709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58D3E9-FA80-A389-2A53-F655A5ADB408}"/>
            </a:ext>
          </a:extLst>
        </p:cNvPr>
        <p:cNvGrpSpPr/>
        <p:nvPr/>
      </p:nvGrpSpPr>
      <p:grpSpPr>
        <a:xfrm>
          <a:off x="0" y="0"/>
          <a:ext cx="0" cy="0"/>
          <a:chOff x="0" y="0"/>
          <a:chExt cx="0" cy="0"/>
        </a:xfrm>
      </p:grpSpPr>
      <p:grpSp>
        <p:nvGrpSpPr>
          <p:cNvPr id="10" name="Group 6357">
            <a:extLst>
              <a:ext uri="{FF2B5EF4-FFF2-40B4-BE49-F238E27FC236}">
                <a16:creationId xmlns:a16="http://schemas.microsoft.com/office/drawing/2014/main" id="{A0EDCB17-7C74-5723-78CC-55B1CEF991DA}"/>
              </a:ext>
            </a:extLst>
          </p:cNvPr>
          <p:cNvGrpSpPr/>
          <p:nvPr/>
        </p:nvGrpSpPr>
        <p:grpSpPr>
          <a:xfrm>
            <a:off x="0" y="0"/>
            <a:ext cx="2051685" cy="1764030"/>
            <a:chOff x="0" y="0"/>
            <a:chExt cx="2052011" cy="1764030"/>
          </a:xfrm>
        </p:grpSpPr>
        <p:sp>
          <p:nvSpPr>
            <p:cNvPr id="11" name="Shape 19">
              <a:extLst>
                <a:ext uri="{FF2B5EF4-FFF2-40B4-BE49-F238E27FC236}">
                  <a16:creationId xmlns:a16="http://schemas.microsoft.com/office/drawing/2014/main" id="{8F66D095-A5AE-08F2-4C03-FD3010FF53BE}"/>
                </a:ext>
              </a:extLst>
            </p:cNvPr>
            <p:cNvSpPr/>
            <p:nvPr/>
          </p:nvSpPr>
          <p:spPr>
            <a:xfrm>
              <a:off x="0" y="0"/>
              <a:ext cx="2052011" cy="1764030"/>
            </a:xfrm>
            <a:custGeom>
              <a:avLst/>
              <a:gdLst/>
              <a:ahLst/>
              <a:cxnLst/>
              <a:rect l="0" t="0" r="0" b="0"/>
              <a:pathLst>
                <a:path w="2052011" h="1764030">
                  <a:moveTo>
                    <a:pt x="0" y="0"/>
                  </a:moveTo>
                  <a:lnTo>
                    <a:pt x="2052011" y="0"/>
                  </a:lnTo>
                  <a:lnTo>
                    <a:pt x="0" y="1764030"/>
                  </a:lnTo>
                  <a:lnTo>
                    <a:pt x="0" y="0"/>
                  </a:lnTo>
                  <a:close/>
                </a:path>
              </a:pathLst>
            </a:custGeom>
            <a:ln w="0" cap="flat">
              <a:miter lim="127000"/>
            </a:ln>
          </p:spPr>
          <p:style>
            <a:lnRef idx="0">
              <a:srgbClr val="000000">
                <a:alpha val="0"/>
              </a:srgbClr>
            </a:lnRef>
            <a:fillRef idx="1">
              <a:srgbClr val="FFCC00"/>
            </a:fillRef>
            <a:effectRef idx="0">
              <a:scrgbClr r="0" g="0" b="0"/>
            </a:effectRef>
            <a:fontRef idx="none"/>
          </p:style>
          <p:txBody>
            <a:bodyPr/>
            <a:lstStyle/>
            <a:p>
              <a:endParaRPr lang="fr-FR"/>
            </a:p>
          </p:txBody>
        </p:sp>
        <p:sp>
          <p:nvSpPr>
            <p:cNvPr id="13" name="Shape 21">
              <a:extLst>
                <a:ext uri="{FF2B5EF4-FFF2-40B4-BE49-F238E27FC236}">
                  <a16:creationId xmlns:a16="http://schemas.microsoft.com/office/drawing/2014/main" id="{29FBC268-5733-E725-42AE-B0E8ACFC8212}"/>
                </a:ext>
              </a:extLst>
            </p:cNvPr>
            <p:cNvSpPr/>
            <p:nvPr/>
          </p:nvSpPr>
          <p:spPr>
            <a:xfrm>
              <a:off x="0" y="0"/>
              <a:ext cx="2052011" cy="1764030"/>
            </a:xfrm>
            <a:custGeom>
              <a:avLst/>
              <a:gdLst/>
              <a:ahLst/>
              <a:cxnLst/>
              <a:rect l="0" t="0" r="0" b="0"/>
              <a:pathLst>
                <a:path w="2052011" h="1764030">
                  <a:moveTo>
                    <a:pt x="2052011" y="0"/>
                  </a:moveTo>
                  <a:lnTo>
                    <a:pt x="0" y="0"/>
                  </a:lnTo>
                  <a:lnTo>
                    <a:pt x="0" y="1764030"/>
                  </a:lnTo>
                  <a:close/>
                </a:path>
              </a:pathLst>
            </a:custGeom>
            <a:ln w="19050" cap="rnd">
              <a:round/>
            </a:ln>
          </p:spPr>
          <p:style>
            <a:lnRef idx="1">
              <a:srgbClr val="FFCC00"/>
            </a:lnRef>
            <a:fillRef idx="0">
              <a:srgbClr val="000000">
                <a:alpha val="0"/>
              </a:srgbClr>
            </a:fillRef>
            <a:effectRef idx="0">
              <a:scrgbClr r="0" g="0" b="0"/>
            </a:effectRef>
            <a:fontRef idx="none"/>
          </p:style>
          <p:txBody>
            <a:bodyPr/>
            <a:lstStyle/>
            <a:p>
              <a:endParaRPr lang="fr-FR"/>
            </a:p>
          </p:txBody>
        </p:sp>
      </p:grpSp>
      <p:cxnSp>
        <p:nvCxnSpPr>
          <p:cNvPr id="2" name="Connecteur droit 1">
            <a:extLst>
              <a:ext uri="{FF2B5EF4-FFF2-40B4-BE49-F238E27FC236}">
                <a16:creationId xmlns:a16="http://schemas.microsoft.com/office/drawing/2014/main" id="{3CD719DA-6780-4DE5-CA9E-1343005534CB}"/>
              </a:ext>
            </a:extLst>
          </p:cNvPr>
          <p:cNvCxnSpPr>
            <a:cxnSpLocks/>
          </p:cNvCxnSpPr>
          <p:nvPr/>
        </p:nvCxnSpPr>
        <p:spPr>
          <a:xfrm>
            <a:off x="6096000" y="1265179"/>
            <a:ext cx="0" cy="5163901"/>
          </a:xfrm>
          <a:prstGeom prst="line">
            <a:avLst/>
          </a:prstGeom>
          <a:ln w="57150"/>
        </p:spPr>
        <p:style>
          <a:lnRef idx="1">
            <a:schemeClr val="dk1"/>
          </a:lnRef>
          <a:fillRef idx="0">
            <a:schemeClr val="dk1"/>
          </a:fillRef>
          <a:effectRef idx="0">
            <a:schemeClr val="dk1"/>
          </a:effectRef>
          <a:fontRef idx="minor">
            <a:schemeClr val="tx1"/>
          </a:fontRef>
        </p:style>
      </p:cxnSp>
      <p:pic>
        <p:nvPicPr>
          <p:cNvPr id="3" name="Image 2">
            <a:extLst>
              <a:ext uri="{FF2B5EF4-FFF2-40B4-BE49-F238E27FC236}">
                <a16:creationId xmlns:a16="http://schemas.microsoft.com/office/drawing/2014/main" id="{6784A633-695E-5857-143D-01845B3FA736}"/>
              </a:ext>
            </a:extLst>
          </p:cNvPr>
          <p:cNvPicPr>
            <a:picLocks noChangeAspect="1"/>
          </p:cNvPicPr>
          <p:nvPr/>
        </p:nvPicPr>
        <p:blipFill>
          <a:blip r:embed="rId3"/>
          <a:srcRect t="13596" b="13650"/>
          <a:stretch>
            <a:fillRect/>
          </a:stretch>
        </p:blipFill>
        <p:spPr>
          <a:xfrm>
            <a:off x="10905797" y="126268"/>
            <a:ext cx="1038797" cy="755747"/>
          </a:xfrm>
          <a:prstGeom prst="rect">
            <a:avLst/>
          </a:prstGeom>
        </p:spPr>
      </p:pic>
      <p:sp>
        <p:nvSpPr>
          <p:cNvPr id="12" name="ZoneTexte 11">
            <a:extLst>
              <a:ext uri="{FF2B5EF4-FFF2-40B4-BE49-F238E27FC236}">
                <a16:creationId xmlns:a16="http://schemas.microsoft.com/office/drawing/2014/main" id="{3DFDDB96-44E7-9D0A-7481-B7B5241AD153}"/>
              </a:ext>
            </a:extLst>
          </p:cNvPr>
          <p:cNvSpPr txBox="1"/>
          <p:nvPr/>
        </p:nvSpPr>
        <p:spPr>
          <a:xfrm>
            <a:off x="6349928" y="1471642"/>
            <a:ext cx="5681608" cy="584775"/>
          </a:xfrm>
          <a:prstGeom prst="rect">
            <a:avLst/>
          </a:prstGeom>
          <a:noFill/>
        </p:spPr>
        <p:txBody>
          <a:bodyPr wrap="square" rtlCol="0">
            <a:spAutoFit/>
          </a:bodyPr>
          <a:lstStyle/>
          <a:p>
            <a:r>
              <a:rPr lang="fr-FR" sz="3200" dirty="0"/>
              <a:t>Écris la fraction correspondante</a:t>
            </a:r>
          </a:p>
        </p:txBody>
      </p:sp>
      <p:pic>
        <p:nvPicPr>
          <p:cNvPr id="21" name="Picture 2" descr="fiche › Pride Mobility France">
            <a:extLst>
              <a:ext uri="{FF2B5EF4-FFF2-40B4-BE49-F238E27FC236}">
                <a16:creationId xmlns:a16="http://schemas.microsoft.com/office/drawing/2014/main" id="{70576BD1-44A9-F596-2519-EFF6186002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2158" y="120852"/>
            <a:ext cx="1144327" cy="1144327"/>
          </a:xfrm>
          <a:prstGeom prst="rect">
            <a:avLst/>
          </a:prstGeom>
          <a:noFill/>
          <a:extLst>
            <a:ext uri="{909E8E84-426E-40DD-AFC4-6F175D3DCCD1}">
              <a14:hiddenFill xmlns:a14="http://schemas.microsoft.com/office/drawing/2010/main">
                <a:solidFill>
                  <a:srgbClr val="FFFFFF"/>
                </a:solidFill>
              </a14:hiddenFill>
            </a:ext>
          </a:extLst>
        </p:spPr>
      </p:pic>
      <p:pic>
        <p:nvPicPr>
          <p:cNvPr id="23" name="Image 22">
            <a:extLst>
              <a:ext uri="{FF2B5EF4-FFF2-40B4-BE49-F238E27FC236}">
                <a16:creationId xmlns:a16="http://schemas.microsoft.com/office/drawing/2014/main" id="{71F8162C-167D-8B8A-EB0D-817A2E3B00DD}"/>
              </a:ext>
            </a:extLst>
          </p:cNvPr>
          <p:cNvPicPr>
            <a:picLocks noChangeAspect="1"/>
          </p:cNvPicPr>
          <p:nvPr/>
        </p:nvPicPr>
        <p:blipFill>
          <a:blip r:embed="rId5"/>
          <a:stretch>
            <a:fillRect/>
          </a:stretch>
        </p:blipFill>
        <p:spPr>
          <a:xfrm>
            <a:off x="892461" y="1533427"/>
            <a:ext cx="4558756" cy="4692375"/>
          </a:xfrm>
          <a:prstGeom prst="rect">
            <a:avLst/>
          </a:prstGeom>
        </p:spPr>
      </p:pic>
      <p:pic>
        <p:nvPicPr>
          <p:cNvPr id="5" name="Image 4">
            <a:extLst>
              <a:ext uri="{FF2B5EF4-FFF2-40B4-BE49-F238E27FC236}">
                <a16:creationId xmlns:a16="http://schemas.microsoft.com/office/drawing/2014/main" id="{EA168BFC-8537-E0E5-2C54-6421E794CBC6}"/>
              </a:ext>
            </a:extLst>
          </p:cNvPr>
          <p:cNvPicPr>
            <a:picLocks noChangeAspect="1"/>
          </p:cNvPicPr>
          <p:nvPr/>
        </p:nvPicPr>
        <p:blipFill>
          <a:blip r:embed="rId6"/>
          <a:stretch>
            <a:fillRect/>
          </a:stretch>
        </p:blipFill>
        <p:spPr>
          <a:xfrm rot="558114">
            <a:off x="7535526" y="2573911"/>
            <a:ext cx="3140607" cy="3097229"/>
          </a:xfrm>
          <a:prstGeom prst="rect">
            <a:avLst/>
          </a:prstGeom>
        </p:spPr>
      </p:pic>
    </p:spTree>
    <p:extLst>
      <p:ext uri="{BB962C8B-B14F-4D97-AF65-F5344CB8AC3E}">
        <p14:creationId xmlns:p14="http://schemas.microsoft.com/office/powerpoint/2010/main" val="89375462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14872</TotalTime>
  <Words>1771</Words>
  <Application>Microsoft Office PowerPoint</Application>
  <PresentationFormat>Grand écran</PresentationFormat>
  <Paragraphs>115</Paragraphs>
  <Slides>22</Slides>
  <Notes>18</Notes>
  <HiddenSlides>0</HiddenSlides>
  <MMClips>1</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22</vt:i4>
      </vt:variant>
    </vt:vector>
  </HeadingPairs>
  <TitlesOfParts>
    <vt:vector size="29" baseType="lpstr">
      <vt:lpstr>Arial</vt:lpstr>
      <vt:lpstr>BelleAllureCE</vt:lpstr>
      <vt:lpstr>Calibri</vt:lpstr>
      <vt:lpstr>Calibri Light</vt:lpstr>
      <vt:lpstr>KG Turning Tables</vt:lpstr>
      <vt:lpstr>Wingdings</vt:lpstr>
      <vt:lpstr>Thème Office</vt:lpstr>
      <vt:lpstr>PERIODE 2  séance 39</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Laetitia</dc:creator>
  <cp:lastModifiedBy>VALERIE BAILLY</cp:lastModifiedBy>
  <cp:revision>327</cp:revision>
  <dcterms:created xsi:type="dcterms:W3CDTF">2018-07-28T07:30:27Z</dcterms:created>
  <dcterms:modified xsi:type="dcterms:W3CDTF">2025-10-28T10:37:12Z</dcterms:modified>
</cp:coreProperties>
</file>